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1"/>
  </p:sldMasterIdLst>
  <p:notesMasterIdLst>
    <p:notesMasterId r:id="rId16"/>
  </p:notesMasterIdLst>
  <p:handoutMasterIdLst>
    <p:handoutMasterId r:id="rId17"/>
  </p:handoutMasterIdLst>
  <p:sldIdLst>
    <p:sldId id="257" r:id="rId2"/>
    <p:sldId id="263" r:id="rId3"/>
    <p:sldId id="1698" r:id="rId4"/>
    <p:sldId id="273" r:id="rId5"/>
    <p:sldId id="288" r:id="rId6"/>
    <p:sldId id="290" r:id="rId7"/>
    <p:sldId id="289" r:id="rId8"/>
    <p:sldId id="1699" r:id="rId9"/>
    <p:sldId id="1700" r:id="rId10"/>
    <p:sldId id="1692" r:id="rId11"/>
    <p:sldId id="1695" r:id="rId12"/>
    <p:sldId id="265" r:id="rId13"/>
    <p:sldId id="261" r:id="rId14"/>
    <p:sldId id="260" r:id="rId1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3812EF06-091B-C649-9B36-3440909AA471}">
          <p14:sldIdLst>
            <p14:sldId id="257"/>
            <p14:sldId id="263"/>
          </p14:sldIdLst>
        </p14:section>
        <p14:section name="auth overview" id="{253E8F9A-589E-934C-85A6-A7F745F9EC2D}">
          <p14:sldIdLst>
            <p14:sldId id="1698"/>
            <p14:sldId id="273"/>
            <p14:sldId id="288"/>
            <p14:sldId id="290"/>
            <p14:sldId id="289"/>
          </p14:sldIdLst>
        </p14:section>
        <p14:section name="auth implementation" id="{0E57BD4B-A481-2C4D-A7D6-95803AC9D450}">
          <p14:sldIdLst>
            <p14:sldId id="1699"/>
            <p14:sldId id="1700"/>
            <p14:sldId id="1692"/>
            <p14:sldId id="1695"/>
            <p14:sldId id="265"/>
          </p14:sldIdLst>
        </p14:section>
        <p14:section name="outro" id="{5EDE06FE-41B8-A44F-B73C-D701A9879EB7}">
          <p14:sldIdLst>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7002" autoAdjust="0"/>
    <p:restoredTop sz="71737" autoAdjust="0"/>
  </p:normalViewPr>
  <p:slideViewPr>
    <p:cSldViewPr snapToGrid="0">
      <p:cViewPr varScale="1">
        <p:scale>
          <a:sx n="131" d="100"/>
          <a:sy n="131" d="100"/>
        </p:scale>
        <p:origin x="672" y="184"/>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6/11/19 3:39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e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6/11/19 3:39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Azure AD team provides an Android SDK for native Android applications</a:t>
            </a:r>
          </a:p>
          <a:p>
            <a:pPr marL="171450" indent="-171450">
              <a:buFont typeface="Arial" panose="020B0604020202020204" pitchFamily="34" charset="0"/>
              <a:buChar char="•"/>
            </a:pPr>
            <a:r>
              <a:rPr lang="en-US" dirty="0"/>
              <a:t>Add this to your project using Gradle</a:t>
            </a:r>
          </a:p>
          <a:p>
            <a:pPr marL="388712" lvl="1" indent="-171450">
              <a:buFont typeface="Arial" panose="020B0604020202020204" pitchFamily="34" charset="0"/>
              <a:buChar char="•"/>
            </a:pPr>
            <a:r>
              <a:rPr lang="en-US" dirty="0"/>
              <a:t>Gradle is a build &amp; package management tool commonly used in Android development</a:t>
            </a:r>
          </a:p>
          <a:p>
            <a:pPr marL="388712" lvl="1" indent="-171450">
              <a:buFont typeface="Arial" panose="020B0604020202020204" pitchFamily="34" charset="0"/>
              <a:buChar char="•"/>
            </a:pPr>
            <a:r>
              <a:rPr lang="en-US" dirty="0"/>
              <a:t>Similar to </a:t>
            </a:r>
            <a:r>
              <a:rPr lang="en-US" dirty="0" err="1"/>
              <a:t>MSBuild</a:t>
            </a:r>
            <a:r>
              <a:rPr lang="en-US" dirty="0"/>
              <a:t> + NuGet in a .NET project</a:t>
            </a:r>
          </a:p>
          <a:p>
            <a:pPr marL="171450" lvl="0" indent="-171450">
              <a:buFont typeface="Arial" panose="020B0604020202020204" pitchFamily="34" charset="0"/>
              <a:buChar char="•"/>
            </a:pPr>
            <a:r>
              <a:rPr lang="en-US" dirty="0"/>
              <a:t>Also add the Volley library, a HTTP networking library</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454368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690049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All Office 365 cloud services, including SharePoint Online, and Microsoft Graph, leverage Azure AD for authentication and authorization</a:t>
            </a:r>
          </a:p>
          <a:p>
            <a:pPr marL="171450" indent="-171450">
              <a:buFont typeface="Arial" panose="020B0604020202020204" pitchFamily="34" charset="0"/>
              <a:buChar char="•"/>
            </a:pPr>
            <a:r>
              <a:rPr lang="en-US" dirty="0"/>
              <a:t>This means there is a single authentication flow to use Office 365 applications as well as those created to leverage the Microsoft Graph</a:t>
            </a:r>
          </a:p>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956349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scenario has these basic parts. There are various</a:t>
            </a:r>
            <a:r>
              <a:rPr lang="en-US" baseline="0" dirty="0"/>
              <a:t> implementations, but the premise is the same for all.</a:t>
            </a:r>
          </a:p>
          <a:p>
            <a:endParaRPr lang="en-US" baseline="0" dirty="0"/>
          </a:p>
          <a:p>
            <a:r>
              <a:rPr lang="en-US" baseline="0" dirty="0"/>
              <a:t>Both the client and the resource server need to know about the authorization server, in this case Azure AD. </a:t>
            </a:r>
          </a:p>
          <a:p>
            <a:endParaRPr lang="en-US" baseline="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7927498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v2 endpoint includes breaking changes to protocols. </a:t>
            </a:r>
          </a:p>
          <a:p>
            <a:endParaRPr lang="en-US" dirty="0"/>
          </a:p>
          <a:p>
            <a:r>
              <a:rPr lang="en-US" dirty="0"/>
              <a:t>This is why it</a:t>
            </a:r>
            <a:r>
              <a:rPr lang="en-US" baseline="0" dirty="0"/>
              <a:t> is the V2 endpoint. Because the protocol is different, requires new client library implementations.</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530375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v1 endpoint, had to provide resource parameter to identify which resource you were requesting an access token for. Open source libraries were not able to easily incorporate into requests. Now use the scope parameter, which is supported by all libraries, to compound</a:t>
            </a:r>
            <a:r>
              <a:rPr lang="en-US" baseline="0" dirty="0"/>
              <a:t> the resource and permission.</a:t>
            </a:r>
          </a:p>
          <a:p>
            <a:endParaRPr lang="en-US" baseline="0" dirty="0"/>
          </a:p>
          <a:p>
            <a:r>
              <a:rPr lang="en-US" baseline="0" dirty="0"/>
              <a:t>When you build applications with AADv1, had to register what permissions the application needed, and user consented to all permissions statically. With AADv2, can now send scopes you want at the time you want them, don’t need to ask for all of it up front.</a:t>
            </a:r>
          </a:p>
          <a:p>
            <a:endParaRPr lang="en-US" baseline="0" dirty="0"/>
          </a:p>
          <a:p>
            <a:r>
              <a:rPr lang="en-US" baseline="0" dirty="0"/>
              <a:t>Changed contents of </a:t>
            </a:r>
            <a:r>
              <a:rPr lang="en-US" baseline="0" dirty="0" err="1"/>
              <a:t>id_token</a:t>
            </a:r>
            <a:r>
              <a:rPr lang="en-US" baseline="0" dirty="0"/>
              <a:t> to better conform to Open ID Connect 1.0 specification, such as using </a:t>
            </a:r>
            <a:r>
              <a:rPr lang="en-US" baseline="0" dirty="0" err="1"/>
              <a:t>preferredUserName</a:t>
            </a:r>
            <a:r>
              <a:rPr lang="en-US" baseline="0" dirty="0"/>
              <a:t> claim instead of UPN claim. The most </a:t>
            </a:r>
          </a:p>
          <a:p>
            <a:endParaRPr lang="en-US" baseline="0" dirty="0"/>
          </a:p>
          <a:p>
            <a:r>
              <a:rPr lang="en-US" baseline="0" dirty="0"/>
              <a:t>In the past, if you needed a client app, single page app, web app, and web API, you had to create multiple registrations and wire up the relationships between them.  AAD v2 now enables one registration across a single logical application.</a:t>
            </a:r>
          </a:p>
          <a:p>
            <a:endParaRPr lang="en-US" baseline="0" dirty="0"/>
          </a:p>
          <a:p>
            <a:r>
              <a:rPr lang="en-US" dirty="0"/>
              <a:t>For more information:  https://docs.microsoft.com/en-us/azure/active-directory/develop/active-directory-v2-compare </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133046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a:t>
            </a:r>
            <a:r>
              <a:rPr lang="en-US" baseline="0" dirty="0"/>
              <a:t> there are changes in the protocols between v1 and v2, this requires a change in the SDK and a new conceptual model.</a:t>
            </a:r>
          </a:p>
          <a:p>
            <a:endParaRPr lang="en-US" baseline="0" dirty="0"/>
          </a:p>
          <a:p>
            <a:r>
              <a:rPr lang="en-US" dirty="0" err="1"/>
              <a:t>PublicClientApplication</a:t>
            </a:r>
            <a:r>
              <a:rPr lang="en-US" dirty="0"/>
              <a:t> uses the registered application</a:t>
            </a:r>
            <a:r>
              <a:rPr lang="en-US" baseline="0" dirty="0"/>
              <a:t> ID. </a:t>
            </a:r>
            <a:r>
              <a:rPr lang="en-US" baseline="0" dirty="0" err="1"/>
              <a:t>ConfidentialClientApplication</a:t>
            </a:r>
            <a:r>
              <a:rPr lang="en-US" baseline="0" dirty="0"/>
              <a:t> has a secret (</a:t>
            </a:r>
            <a:r>
              <a:rPr lang="en-US" baseline="0" dirty="0" err="1"/>
              <a:t>clientSecret</a:t>
            </a:r>
            <a:r>
              <a:rPr lang="en-US" baseline="0" dirty="0"/>
              <a:t> or x.509 certificate). </a:t>
            </a:r>
          </a:p>
          <a:p>
            <a:endParaRPr lang="en-US" baseline="0" dirty="0"/>
          </a:p>
          <a:p>
            <a:r>
              <a:rPr lang="en-US" baseline="0" dirty="0"/>
              <a:t>MSAL is considered the successor to ADAL. This course focuses on MSAL and the AAD v2 endpoint with Microsoft Graph.</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516682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41115286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For Microsoft Graph apps, it’s recommended to use the Azure AD v2 authorization endpoint</a:t>
            </a:r>
          </a:p>
          <a:p>
            <a:pPr marL="171450" indent="-171450">
              <a:buFont typeface="Arial" panose="020B0604020202020204" pitchFamily="34" charset="0"/>
              <a:buChar char="•"/>
            </a:pPr>
            <a:r>
              <a:rPr lang="en-US" dirty="0"/>
              <a:t>Therefore you will use the Azure AD admin portal</a:t>
            </a:r>
          </a:p>
          <a:p>
            <a:pPr marL="171450" indent="-171450">
              <a:buFont typeface="Arial" panose="020B0604020202020204" pitchFamily="34" charset="0"/>
              <a:buChar char="•"/>
            </a:pPr>
            <a:r>
              <a:rPr lang="en-US" dirty="0"/>
              <a:t>Create the application</a:t>
            </a:r>
          </a:p>
          <a:p>
            <a:pPr marL="171450" indent="-171450">
              <a:buFont typeface="Arial" panose="020B0604020202020204" pitchFamily="34" charset="0"/>
              <a:buChar char="•"/>
            </a:pPr>
            <a:r>
              <a:rPr lang="en-US" dirty="0"/>
              <a:t>Copy the Application ID</a:t>
            </a:r>
          </a:p>
          <a:p>
            <a:pPr marL="171450" indent="-171450">
              <a:buFont typeface="Arial" panose="020B0604020202020204" pitchFamily="34" charset="0"/>
              <a:buChar char="•"/>
            </a:pPr>
            <a:r>
              <a:rPr lang="en-US" dirty="0"/>
              <a:t>Add a new Native application and add the necessary permissions</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6/11/19 3:39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3801115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0"/>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50" r:id="rId27"/>
    <p:sldLayoutId id="2147484551" r:id="rId28"/>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20.pn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aad.portal.azure.com/" TargetMode="External"/><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18.xml"/><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Build Android native apps with the Microsoft Graph Java SDK</a:t>
            </a:r>
          </a:p>
        </p:txBody>
      </p:sp>
      <p:sp>
        <p:nvSpPr>
          <p:cNvPr id="5" name="Text Placeholder 4"/>
          <p:cNvSpPr>
            <a:spLocks noGrp="1"/>
          </p:cNvSpPr>
          <p:nvPr>
            <p:ph type="body" sz="quarter" idx="12"/>
          </p:nvPr>
        </p:nvSpPr>
        <p:spPr/>
        <p:txBody>
          <a:bodyPr/>
          <a:lstStyle/>
          <a:p>
            <a:r>
              <a:rPr lang="en-US" dirty="0"/>
              <a:t>Implement Azure AD authentication to Android applications</a:t>
            </a:r>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DABE6CC-6A72-454B-B6F9-4D9DFD21B4A2}"/>
              </a:ext>
            </a:extLst>
          </p:cNvPr>
          <p:cNvSpPr>
            <a:spLocks noGrp="1"/>
          </p:cNvSpPr>
          <p:nvPr>
            <p:ph type="title"/>
          </p:nvPr>
        </p:nvSpPr>
        <p:spPr>
          <a:xfrm>
            <a:off x="465137" y="899477"/>
            <a:ext cx="9878397" cy="3629025"/>
          </a:xfrm>
        </p:spPr>
        <p:txBody>
          <a:bodyPr/>
          <a:lstStyle/>
          <a:p>
            <a:r>
              <a:rPr lang="en-US" dirty="0"/>
              <a:t>Implementing Azure AD Authentication for Android apps</a:t>
            </a:r>
          </a:p>
        </p:txBody>
      </p:sp>
    </p:spTree>
    <p:extLst>
      <p:ext uri="{BB962C8B-B14F-4D97-AF65-F5344CB8AC3E}">
        <p14:creationId xmlns:p14="http://schemas.microsoft.com/office/powerpoint/2010/main" val="208826688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AF33AF40-7F14-D248-BDC1-9369AEC9A1E2}"/>
              </a:ext>
            </a:extLst>
          </p:cNvPr>
          <p:cNvSpPr>
            <a:spLocks noGrp="1"/>
          </p:cNvSpPr>
          <p:nvPr>
            <p:ph type="title"/>
          </p:nvPr>
        </p:nvSpPr>
        <p:spPr/>
        <p:txBody>
          <a:bodyPr/>
          <a:lstStyle/>
          <a:p>
            <a:r>
              <a:rPr lang="en-US" dirty="0"/>
              <a:t>Add Azure AD’s MSAL Android SDK to the App</a:t>
            </a:r>
          </a:p>
        </p:txBody>
      </p:sp>
      <p:sp>
        <p:nvSpPr>
          <p:cNvPr id="4" name="Text Placeholder 3">
            <a:extLst>
              <a:ext uri="{FF2B5EF4-FFF2-40B4-BE49-F238E27FC236}">
                <a16:creationId xmlns:a16="http://schemas.microsoft.com/office/drawing/2014/main" id="{A7F53215-9FD1-D749-88E0-1723B6D90121}"/>
              </a:ext>
            </a:extLst>
          </p:cNvPr>
          <p:cNvSpPr>
            <a:spLocks noGrp="1"/>
          </p:cNvSpPr>
          <p:nvPr>
            <p:ph type="body" sz="quarter" idx="10"/>
          </p:nvPr>
        </p:nvSpPr>
        <p:spPr>
          <a:xfrm>
            <a:off x="465138" y="1919804"/>
            <a:ext cx="11533187" cy="2462213"/>
          </a:xfrm>
        </p:spPr>
        <p:txBody>
          <a:bodyPr/>
          <a:lstStyle/>
          <a:p>
            <a:r>
              <a:rPr lang="en-US" dirty="0"/>
              <a:t>Azure AD provides an Android implementation of the Microsoft Authentication Library (MSAL)</a:t>
            </a:r>
          </a:p>
          <a:p>
            <a:endParaRPr lang="en-US" dirty="0"/>
          </a:p>
          <a:p>
            <a:r>
              <a:rPr lang="en-US" dirty="0"/>
              <a:t>Add to the project using Gradle (build and package manager)</a:t>
            </a:r>
          </a:p>
          <a:p>
            <a:endParaRPr lang="en-US" dirty="0"/>
          </a:p>
          <a:p>
            <a:r>
              <a:rPr lang="en-US" dirty="0"/>
              <a:t>MSAL handles integration with Android to use the default browser to display the Azure AD login &amp; delegated consent experience</a:t>
            </a:r>
          </a:p>
          <a:p>
            <a:endParaRPr lang="en-US" dirty="0"/>
          </a:p>
        </p:txBody>
      </p:sp>
      <p:pic>
        <p:nvPicPr>
          <p:cNvPr id="15" name="Picture 14">
            <a:extLst>
              <a:ext uri="{FF2B5EF4-FFF2-40B4-BE49-F238E27FC236}">
                <a16:creationId xmlns:a16="http://schemas.microsoft.com/office/drawing/2014/main" id="{0757F9DC-857F-1F4F-ADE8-3B543A79225A}"/>
              </a:ext>
            </a:extLst>
          </p:cNvPr>
          <p:cNvPicPr>
            <a:picLocks noChangeAspect="1"/>
          </p:cNvPicPr>
          <p:nvPr/>
        </p:nvPicPr>
        <p:blipFill>
          <a:blip r:embed="rId3"/>
          <a:stretch>
            <a:fillRect/>
          </a:stretch>
        </p:blipFill>
        <p:spPr>
          <a:xfrm>
            <a:off x="2307465" y="4970109"/>
            <a:ext cx="6946900" cy="1435100"/>
          </a:xfrm>
          <a:prstGeom prst="rect">
            <a:avLst/>
          </a:prstGeom>
        </p:spPr>
      </p:pic>
    </p:spTree>
    <p:extLst>
      <p:ext uri="{BB962C8B-B14F-4D97-AF65-F5344CB8AC3E}">
        <p14:creationId xmlns:p14="http://schemas.microsoft.com/office/powerpoint/2010/main" val="183473216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722689" cy="917575"/>
          </a:xfrm>
        </p:spPr>
        <p:txBody>
          <a:bodyPr/>
          <a:lstStyle/>
          <a:p>
            <a:r>
              <a:rPr lang="en-US" sz="2800" dirty="0"/>
              <a:t>Building Microsoft </a:t>
            </a:r>
            <a:br>
              <a:rPr lang="en-US" sz="2800" dirty="0"/>
            </a:br>
            <a:r>
              <a:rPr lang="en-US" sz="2800" dirty="0"/>
              <a:t>Graph applications</a:t>
            </a:r>
          </a:p>
        </p:txBody>
      </p:sp>
      <p:sp>
        <p:nvSpPr>
          <p:cNvPr id="5" name="Text Placeholder 4"/>
          <p:cNvSpPr>
            <a:spLocks noGrp="1"/>
          </p:cNvSpPr>
          <p:nvPr>
            <p:ph type="body" sz="quarter" idx="10"/>
          </p:nvPr>
        </p:nvSpPr>
        <p:spPr>
          <a:xfrm>
            <a:off x="465138" y="2574721"/>
            <a:ext cx="3914774" cy="3862387"/>
          </a:xfrm>
        </p:spPr>
        <p:txBody>
          <a:bodyPr/>
          <a:lstStyle/>
          <a:p>
            <a:pPr>
              <a:spcBef>
                <a:spcPts val="1200"/>
              </a:spcBef>
            </a:pPr>
            <a:r>
              <a:rPr lang="en-US" sz="2000" dirty="0"/>
              <a:t>Authentication overview</a:t>
            </a:r>
          </a:p>
          <a:p>
            <a:pPr>
              <a:spcBef>
                <a:spcPts val="1200"/>
              </a:spcBef>
            </a:pPr>
            <a:r>
              <a:rPr lang="en-US" sz="2000" dirty="0"/>
              <a:t>Azure AD</a:t>
            </a:r>
          </a:p>
          <a:p>
            <a:pPr>
              <a:spcBef>
                <a:spcPts val="1200"/>
              </a:spcBef>
            </a:pPr>
            <a:r>
              <a:rPr lang="en-US" sz="2000" dirty="0"/>
              <a:t>App Registration portal</a:t>
            </a:r>
          </a:p>
          <a:p>
            <a:pPr>
              <a:spcBef>
                <a:spcPts val="1200"/>
              </a:spcBef>
            </a:pPr>
            <a:r>
              <a:rPr lang="en-US" sz="2000" dirty="0"/>
              <a:t>Implementing MSAL in Android apps</a:t>
            </a:r>
          </a:p>
        </p:txBody>
      </p:sp>
      <p:pic>
        <p:nvPicPr>
          <p:cNvPr id="10" name="Picture 9" descr="A person standing in front of a computer&#10;&#10;Description generated with very high confidence">
            <a:extLst>
              <a:ext uri="{FF2B5EF4-FFF2-40B4-BE49-F238E27FC236}">
                <a16:creationId xmlns:a16="http://schemas.microsoft.com/office/drawing/2014/main" id="{254A3C78-410B-41D6-8FB3-74DA900C92D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4502552" y="0"/>
            <a:ext cx="7933922" cy="6994525"/>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gradFill>
                  <a:gsLst>
                    <a:gs pos="1395">
                      <a:schemeClr val="tx1"/>
                    </a:gs>
                    <a:gs pos="79000">
                      <a:schemeClr val="tx1"/>
                    </a:gs>
                  </a:gsLst>
                  <a:lin ang="5400000" scaled="0"/>
                </a:gradFill>
              </a:rPr>
              <a:t>Azure AD OAuth in Microsoft 365</a:t>
            </a:r>
            <a:endParaRPr lang="en-US" dirty="0"/>
          </a:p>
        </p:txBody>
      </p:sp>
      <p:sp>
        <p:nvSpPr>
          <p:cNvPr id="3" name="Text Placeholder 2"/>
          <p:cNvSpPr>
            <a:spLocks noGrp="1"/>
          </p:cNvSpPr>
          <p:nvPr>
            <p:ph type="body" sz="quarter" idx="10"/>
          </p:nvPr>
        </p:nvSpPr>
        <p:spPr>
          <a:xfrm>
            <a:off x="465138" y="1385984"/>
            <a:ext cx="5883411" cy="4561249"/>
          </a:xfrm>
        </p:spPr>
        <p:txBody>
          <a:bodyPr/>
          <a:lstStyle/>
          <a:p>
            <a:r>
              <a:rPr lang="en-US" sz="2800" dirty="0">
                <a:gradFill>
                  <a:gsLst>
                    <a:gs pos="92515">
                      <a:schemeClr val="tx1"/>
                    </a:gs>
                    <a:gs pos="75000">
                      <a:schemeClr val="tx1"/>
                    </a:gs>
                  </a:gsLst>
                  <a:lin ang="5400000" scaled="0"/>
                </a:gradFill>
              </a:rPr>
              <a:t>Single authentication flow</a:t>
            </a:r>
          </a:p>
          <a:p>
            <a:pPr marL="0" lvl="1"/>
            <a:r>
              <a:rPr lang="en-US" sz="1400" dirty="0">
                <a:gradFill>
                  <a:gsLst>
                    <a:gs pos="92515">
                      <a:schemeClr val="tx1"/>
                    </a:gs>
                    <a:gs pos="75000">
                      <a:schemeClr val="tx1"/>
                    </a:gs>
                  </a:gsLst>
                  <a:lin ang="5400000" scaled="0"/>
                </a:gradFill>
              </a:rPr>
              <a:t>Across all Office 365 services</a:t>
            </a:r>
          </a:p>
          <a:p>
            <a:pPr marL="0" lvl="1"/>
            <a:r>
              <a:rPr lang="en-US" sz="1400" dirty="0">
                <a:gradFill>
                  <a:gsLst>
                    <a:gs pos="92515">
                      <a:schemeClr val="tx1"/>
                    </a:gs>
                    <a:gs pos="75000">
                      <a:schemeClr val="tx1"/>
                    </a:gs>
                  </a:gsLst>
                  <a:lin ang="5400000" scaled="0"/>
                </a:gradFill>
              </a:rPr>
              <a:t>“Native” apps and web sites</a:t>
            </a:r>
          </a:p>
          <a:p>
            <a:pPr marL="0" lvl="1"/>
            <a:r>
              <a:rPr lang="en-US" sz="1400" dirty="0">
                <a:gradFill>
                  <a:gsLst>
                    <a:gs pos="92515">
                      <a:schemeClr val="tx1"/>
                    </a:gs>
                    <a:gs pos="75000">
                      <a:schemeClr val="tx1"/>
                    </a:gs>
                  </a:gsLst>
                  <a:lin ang="5400000" scaled="0"/>
                </a:gradFill>
              </a:rPr>
              <a:t>Admin and end-user consent</a:t>
            </a:r>
          </a:p>
          <a:p>
            <a:endParaRPr lang="en-US" sz="2800" dirty="0">
              <a:gradFill>
                <a:gsLst>
                  <a:gs pos="92515">
                    <a:schemeClr val="tx1"/>
                  </a:gs>
                  <a:gs pos="75000">
                    <a:schemeClr val="tx1"/>
                  </a:gs>
                </a:gsLst>
                <a:lin ang="5400000" scaled="0"/>
              </a:gradFill>
            </a:endParaRPr>
          </a:p>
          <a:p>
            <a:r>
              <a:rPr lang="en-US" sz="2800" dirty="0">
                <a:gradFill>
                  <a:gsLst>
                    <a:gs pos="92515">
                      <a:schemeClr val="tx1"/>
                    </a:gs>
                    <a:gs pos="75000">
                      <a:schemeClr val="tx1"/>
                    </a:gs>
                  </a:gsLst>
                  <a:lin ang="5400000" scaled="0"/>
                </a:gradFill>
              </a:rPr>
              <a:t>Secure protocol</a:t>
            </a:r>
          </a:p>
          <a:p>
            <a:pPr marL="0" lvl="1"/>
            <a:r>
              <a:rPr lang="en-US" sz="1400" dirty="0">
                <a:gradFill>
                  <a:gsLst>
                    <a:gs pos="92515">
                      <a:schemeClr val="tx1"/>
                    </a:gs>
                    <a:gs pos="75000">
                      <a:schemeClr val="tx1"/>
                    </a:gs>
                  </a:gsLst>
                  <a:lin ang="5400000" scaled="0"/>
                </a:gradFill>
              </a:rPr>
              <a:t>OAuth 2.0 (no capturing user credentials)</a:t>
            </a:r>
          </a:p>
          <a:p>
            <a:pPr marL="0" lvl="1"/>
            <a:r>
              <a:rPr lang="en-US" sz="1400" dirty="0">
                <a:gradFill>
                  <a:gsLst>
                    <a:gs pos="92515">
                      <a:schemeClr val="tx1"/>
                    </a:gs>
                    <a:gs pos="75000">
                      <a:schemeClr val="tx1"/>
                    </a:gs>
                  </a:gsLst>
                  <a:lin ang="5400000" scaled="0"/>
                </a:gradFill>
              </a:rPr>
              <a:t>Fine-grained access scopes</a:t>
            </a:r>
          </a:p>
          <a:p>
            <a:pPr marL="0" lvl="1"/>
            <a:r>
              <a:rPr lang="en-US" sz="1400" dirty="0">
                <a:gradFill>
                  <a:gsLst>
                    <a:gs pos="92515">
                      <a:schemeClr val="tx1"/>
                    </a:gs>
                    <a:gs pos="75000">
                      <a:schemeClr val="tx1"/>
                    </a:gs>
                  </a:gsLst>
                  <a:lin ang="5400000" scaled="0"/>
                </a:gradFill>
              </a:rPr>
              <a:t>Supports MFA and federated user sign-in</a:t>
            </a:r>
          </a:p>
          <a:p>
            <a:pPr marL="0" lvl="1"/>
            <a:r>
              <a:rPr lang="en-US" sz="1400" dirty="0">
                <a:gradFill>
                  <a:gsLst>
                    <a:gs pos="92515">
                      <a:schemeClr val="tx1"/>
                    </a:gs>
                    <a:gs pos="75000">
                      <a:schemeClr val="tx1"/>
                    </a:gs>
                  </a:gsLst>
                  <a:lin ang="5400000" scaled="0"/>
                </a:gradFill>
              </a:rPr>
              <a:t>Long-term access through refresh tokens</a:t>
            </a:r>
          </a:p>
          <a:p>
            <a:endParaRPr lang="en-US" sz="2800" dirty="0">
              <a:gradFill>
                <a:gsLst>
                  <a:gs pos="92515">
                    <a:schemeClr val="tx1"/>
                  </a:gs>
                  <a:gs pos="75000">
                    <a:schemeClr val="tx1"/>
                  </a:gs>
                </a:gsLst>
                <a:lin ang="5400000" scaled="0"/>
              </a:gradFill>
            </a:endParaRPr>
          </a:p>
          <a:p>
            <a:r>
              <a:rPr lang="en-US" sz="2800" dirty="0">
                <a:gradFill>
                  <a:gsLst>
                    <a:gs pos="92515">
                      <a:schemeClr val="tx1"/>
                    </a:gs>
                    <a:gs pos="75000">
                      <a:schemeClr val="tx1"/>
                    </a:gs>
                  </a:gsLst>
                  <a:lin ang="5400000" scaled="0"/>
                </a:gradFill>
              </a:rPr>
              <a:t>Unique considerations</a:t>
            </a:r>
            <a:br>
              <a:rPr lang="en-US" sz="2800" dirty="0">
                <a:gradFill>
                  <a:gsLst>
                    <a:gs pos="92515">
                      <a:schemeClr val="tx1"/>
                    </a:gs>
                    <a:gs pos="75000">
                      <a:schemeClr val="tx1"/>
                    </a:gs>
                  </a:gsLst>
                  <a:lin ang="5400000" scaled="0"/>
                </a:gradFill>
              </a:rPr>
            </a:br>
            <a:r>
              <a:rPr lang="en-US" sz="2800" dirty="0">
                <a:gradFill>
                  <a:gsLst>
                    <a:gs pos="92515">
                      <a:schemeClr val="tx1"/>
                    </a:gs>
                    <a:gs pos="75000">
                      <a:schemeClr val="tx1"/>
                    </a:gs>
                  </a:gsLst>
                  <a:lin ang="5400000" scaled="0"/>
                </a:gradFill>
              </a:rPr>
              <a:t>of “Native” Azure Apps</a:t>
            </a:r>
          </a:p>
          <a:p>
            <a:pPr marL="0" lvl="1"/>
            <a:r>
              <a:rPr lang="en-US" sz="1400" dirty="0">
                <a:gradFill>
                  <a:gsLst>
                    <a:gs pos="92515">
                      <a:schemeClr val="tx1"/>
                    </a:gs>
                    <a:gs pos="75000">
                      <a:schemeClr val="tx1"/>
                    </a:gs>
                  </a:gsLst>
                  <a:lin ang="5400000" scaled="0"/>
                </a:gradFill>
              </a:rPr>
              <a:t>Inherently multi-tenant</a:t>
            </a:r>
          </a:p>
          <a:p>
            <a:pPr marL="0" lvl="1"/>
            <a:r>
              <a:rPr lang="en-US" sz="1400" dirty="0">
                <a:gradFill>
                  <a:gsLst>
                    <a:gs pos="92515">
                      <a:schemeClr val="tx1"/>
                    </a:gs>
                    <a:gs pos="75000">
                      <a:schemeClr val="tx1"/>
                    </a:gs>
                  </a:gsLst>
                  <a:lin ang="5400000" scaled="0"/>
                </a:gradFill>
              </a:rPr>
              <a:t>No client/app secret (think about distribution)</a:t>
            </a:r>
          </a:p>
          <a:p>
            <a:pPr marL="0" lvl="1"/>
            <a:r>
              <a:rPr lang="en-US" sz="1400" dirty="0">
                <a:gradFill>
                  <a:gsLst>
                    <a:gs pos="92515">
                      <a:schemeClr val="tx1"/>
                    </a:gs>
                    <a:gs pos="75000">
                      <a:schemeClr val="tx1"/>
                    </a:gs>
                  </a:gsLst>
                  <a:lin ang="5400000" scaled="0"/>
                </a:gradFill>
              </a:rPr>
              <a:t>Leverage a web authentication window/broker</a:t>
            </a:r>
          </a:p>
        </p:txBody>
      </p:sp>
      <p:pic>
        <p:nvPicPr>
          <p:cNvPr id="4" name="Picture 3">
            <a:extLst>
              <a:ext uri="{FF2B5EF4-FFF2-40B4-BE49-F238E27FC236}">
                <a16:creationId xmlns:a16="http://schemas.microsoft.com/office/drawing/2014/main" id="{C95F2B5B-072D-4FBB-BC29-3BEC6884E4C6}"/>
              </a:ext>
            </a:extLst>
          </p:cNvPr>
          <p:cNvPicPr>
            <a:picLocks noChangeAspect="1"/>
          </p:cNvPicPr>
          <p:nvPr/>
        </p:nvPicPr>
        <p:blipFill>
          <a:blip r:embed="rId3"/>
          <a:stretch>
            <a:fillRect/>
          </a:stretch>
        </p:blipFill>
        <p:spPr>
          <a:xfrm>
            <a:off x="6520354" y="290736"/>
            <a:ext cx="4762500" cy="62388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932403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11" end="11"/>
                                            </p:txEl>
                                          </p:spTgt>
                                        </p:tgtEl>
                                        <p:attrNameLst>
                                          <p:attrName>style.visibility</p:attrName>
                                        </p:attrNameLst>
                                      </p:cBhvr>
                                      <p:to>
                                        <p:strVal val="visible"/>
                                      </p:to>
                                    </p:set>
                                    <p:animEffect transition="in" filter="fade">
                                      <p:cBhvr>
                                        <p:cTn id="38" dur="500"/>
                                        <p:tgtEl>
                                          <p:spTgt spid="3">
                                            <p:txEl>
                                              <p:pRg st="11" end="11"/>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2" end="12"/>
                                            </p:txEl>
                                          </p:spTgt>
                                        </p:tgtEl>
                                        <p:attrNameLst>
                                          <p:attrName>style.visibility</p:attrName>
                                        </p:attrNameLst>
                                      </p:cBhvr>
                                      <p:to>
                                        <p:strVal val="visible"/>
                                      </p:to>
                                    </p:set>
                                    <p:animEffect transition="in" filter="fade">
                                      <p:cBhvr>
                                        <p:cTn id="41" dur="500"/>
                                        <p:tgtEl>
                                          <p:spTgt spid="3">
                                            <p:txEl>
                                              <p:pRg st="12" end="12"/>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3" end="13"/>
                                            </p:txEl>
                                          </p:spTgt>
                                        </p:tgtEl>
                                        <p:attrNameLst>
                                          <p:attrName>style.visibility</p:attrName>
                                        </p:attrNameLst>
                                      </p:cBhvr>
                                      <p:to>
                                        <p:strVal val="visible"/>
                                      </p:to>
                                    </p:set>
                                    <p:animEffect transition="in" filter="fade">
                                      <p:cBhvr>
                                        <p:cTn id="44" dur="500"/>
                                        <p:tgtEl>
                                          <p:spTgt spid="3">
                                            <p:txEl>
                                              <p:pRg st="13" end="13"/>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4" end="14"/>
                                            </p:txEl>
                                          </p:spTgt>
                                        </p:tgtEl>
                                        <p:attrNameLst>
                                          <p:attrName>style.visibility</p:attrName>
                                        </p:attrNameLst>
                                      </p:cBhvr>
                                      <p:to>
                                        <p:strVal val="visible"/>
                                      </p:to>
                                    </p:set>
                                    <p:animEffect transition="in" filter="fade">
                                      <p:cBhvr>
                                        <p:cTn id="4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OAuth basics</a:t>
            </a:r>
            <a:endParaRPr lang="en-US" dirty="0"/>
          </a:p>
        </p:txBody>
      </p:sp>
      <p:grpSp>
        <p:nvGrpSpPr>
          <p:cNvPr id="32" name="Group 31">
            <a:extLst>
              <a:ext uri="{FF2B5EF4-FFF2-40B4-BE49-F238E27FC236}">
                <a16:creationId xmlns:a16="http://schemas.microsoft.com/office/drawing/2014/main" id="{E7B3E5AB-5650-47E4-A665-6D1378A5428B}"/>
              </a:ext>
            </a:extLst>
          </p:cNvPr>
          <p:cNvGrpSpPr/>
          <p:nvPr/>
        </p:nvGrpSpPr>
        <p:grpSpPr>
          <a:xfrm>
            <a:off x="1078153" y="1503847"/>
            <a:ext cx="10280169" cy="4826306"/>
            <a:chOff x="1169723" y="1618971"/>
            <a:chExt cx="10280169" cy="4826306"/>
          </a:xfrm>
        </p:grpSpPr>
        <p:pic>
          <p:nvPicPr>
            <p:cNvPr id="7" name="Picture 6"/>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9572660" y="2239616"/>
              <a:ext cx="780290" cy="780290"/>
            </a:xfrm>
            <a:prstGeom prst="rect">
              <a:avLst/>
            </a:prstGeom>
          </p:spPr>
        </p:pic>
        <p:pic>
          <p:nvPicPr>
            <p:cNvPr id="8" name="Picture 7"/>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731922" y="2239616"/>
              <a:ext cx="780290" cy="780290"/>
            </a:xfrm>
            <a:prstGeom prst="rect">
              <a:avLst/>
            </a:prstGeom>
          </p:spPr>
        </p:pic>
        <p:pic>
          <p:nvPicPr>
            <p:cNvPr id="9" name="Picture 8"/>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9572660" y="5009039"/>
              <a:ext cx="780290" cy="780290"/>
            </a:xfrm>
            <a:prstGeom prst="rect">
              <a:avLst/>
            </a:prstGeom>
          </p:spPr>
        </p:pic>
        <p:sp>
          <p:nvSpPr>
            <p:cNvPr id="10" name="TextBox 9"/>
            <p:cNvSpPr txBox="1"/>
            <p:nvPr/>
          </p:nvSpPr>
          <p:spPr>
            <a:xfrm>
              <a:off x="8948905" y="5762013"/>
              <a:ext cx="2027799" cy="489365"/>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Authorization server</a:t>
              </a:r>
            </a:p>
          </p:txBody>
        </p:sp>
        <p:sp>
          <p:nvSpPr>
            <p:cNvPr id="11" name="TextBox 10"/>
            <p:cNvSpPr txBox="1"/>
            <p:nvPr/>
          </p:nvSpPr>
          <p:spPr>
            <a:xfrm>
              <a:off x="1288955" y="5762013"/>
              <a:ext cx="1666225"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Resource owner</a:t>
              </a:r>
              <a:br>
                <a:rPr lang="en-US" sz="1400" dirty="0">
                  <a:solidFill>
                    <a:schemeClr val="tx2"/>
                  </a:solidFill>
                </a:rPr>
              </a:br>
              <a:r>
                <a:rPr lang="en-US" sz="1400" dirty="0">
                  <a:solidFill>
                    <a:schemeClr val="tx2"/>
                  </a:solidFill>
                </a:rPr>
                <a:t>(end user)</a:t>
              </a:r>
            </a:p>
          </p:txBody>
        </p:sp>
        <p:sp>
          <p:nvSpPr>
            <p:cNvPr id="12" name="TextBox 11"/>
            <p:cNvSpPr txBox="1"/>
            <p:nvPr/>
          </p:nvSpPr>
          <p:spPr>
            <a:xfrm>
              <a:off x="1169723" y="1618971"/>
              <a:ext cx="1904689"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OAuth client</a:t>
              </a:r>
              <a:br>
                <a:rPr lang="en-US" sz="1400" dirty="0">
                  <a:solidFill>
                    <a:schemeClr val="tx2"/>
                  </a:solidFill>
                </a:rPr>
              </a:br>
              <a:r>
                <a:rPr lang="en-US" sz="1400" dirty="0">
                  <a:solidFill>
                    <a:schemeClr val="tx2"/>
                  </a:solidFill>
                </a:rPr>
                <a:t>(native or web app)</a:t>
              </a:r>
            </a:p>
          </p:txBody>
        </p:sp>
        <p:sp>
          <p:nvSpPr>
            <p:cNvPr id="13" name="TextBox 12"/>
            <p:cNvSpPr txBox="1"/>
            <p:nvPr/>
          </p:nvSpPr>
          <p:spPr>
            <a:xfrm>
              <a:off x="8951756" y="1618971"/>
              <a:ext cx="1675203"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Resource Server</a:t>
              </a:r>
              <a:br>
                <a:rPr lang="en-US" sz="1400" dirty="0">
                  <a:solidFill>
                    <a:schemeClr val="tx2"/>
                  </a:solidFill>
                </a:rPr>
              </a:br>
              <a:r>
                <a:rPr lang="en-US" sz="1400" dirty="0">
                  <a:solidFill>
                    <a:schemeClr val="tx2"/>
                  </a:solidFill>
                </a:rPr>
                <a:t>(REST API)</a:t>
              </a:r>
            </a:p>
          </p:txBody>
        </p:sp>
        <p:cxnSp>
          <p:nvCxnSpPr>
            <p:cNvPr id="15" name="Straight Arrow Connector 14"/>
            <p:cNvCxnSpPr>
              <a:cxnSpLocks/>
            </p:cNvCxnSpPr>
            <p:nvPr/>
          </p:nvCxnSpPr>
          <p:spPr>
            <a:xfrm flipV="1">
              <a:off x="2122067" y="3019906"/>
              <a:ext cx="0" cy="1876185"/>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cxnSpLocks/>
            </p:cNvCxnSpPr>
            <p:nvPr/>
          </p:nvCxnSpPr>
          <p:spPr>
            <a:xfrm>
              <a:off x="2604303" y="5419266"/>
              <a:ext cx="6821277"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171487" y="5459455"/>
              <a:ext cx="1384033" cy="489365"/>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Grant access</a:t>
              </a:r>
            </a:p>
          </p:txBody>
        </p:sp>
        <p:sp>
          <p:nvSpPr>
            <p:cNvPr id="30" name="TextBox 29"/>
            <p:cNvSpPr txBox="1"/>
            <p:nvPr/>
          </p:nvSpPr>
          <p:spPr>
            <a:xfrm>
              <a:off x="1264742" y="3711181"/>
              <a:ext cx="934358"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Access</a:t>
              </a:r>
              <a:br>
                <a:rPr lang="en-US" sz="1400" dirty="0">
                  <a:solidFill>
                    <a:schemeClr val="tx2"/>
                  </a:solidFill>
                  <a:latin typeface="+mj-lt"/>
                </a:rPr>
              </a:br>
              <a:r>
                <a:rPr lang="en-US" sz="1400" dirty="0">
                  <a:solidFill>
                    <a:schemeClr val="tx2"/>
                  </a:solidFill>
                  <a:latin typeface="+mj-lt"/>
                </a:rPr>
                <a:t>service</a:t>
              </a:r>
            </a:p>
          </p:txBody>
        </p:sp>
        <p:cxnSp>
          <p:nvCxnSpPr>
            <p:cNvPr id="31" name="Straight Arrow Connector 30"/>
            <p:cNvCxnSpPr>
              <a:cxnSpLocks/>
            </p:cNvCxnSpPr>
            <p:nvPr/>
          </p:nvCxnSpPr>
          <p:spPr>
            <a:xfrm flipH="1" flipV="1">
              <a:off x="2743199" y="3020676"/>
              <a:ext cx="6682381" cy="188687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942734">
              <a:off x="5190371" y="3876504"/>
              <a:ext cx="1288494" cy="489365"/>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Issue token</a:t>
              </a:r>
            </a:p>
          </p:txBody>
        </p:sp>
        <p:cxnSp>
          <p:nvCxnSpPr>
            <p:cNvPr id="35" name="Straight Arrow Connector 34"/>
            <p:cNvCxnSpPr>
              <a:cxnSpLocks/>
            </p:cNvCxnSpPr>
            <p:nvPr/>
          </p:nvCxnSpPr>
          <p:spPr>
            <a:xfrm>
              <a:off x="2743199" y="2629761"/>
              <a:ext cx="6604955"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5204348" y="2659559"/>
              <a:ext cx="1316707" cy="489365"/>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Access data</a:t>
              </a:r>
            </a:p>
          </p:txBody>
        </p:sp>
        <p:cxnSp>
          <p:nvCxnSpPr>
            <p:cNvPr id="37" name="Straight Arrow Connector 36"/>
            <p:cNvCxnSpPr>
              <a:cxnSpLocks/>
            </p:cNvCxnSpPr>
            <p:nvPr/>
          </p:nvCxnSpPr>
          <p:spPr>
            <a:xfrm flipV="1">
              <a:off x="9872732" y="3237360"/>
              <a:ext cx="0" cy="1589283"/>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9977694" y="3711181"/>
              <a:ext cx="1472198" cy="683264"/>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Delegate </a:t>
              </a:r>
              <a:br>
                <a:rPr lang="en-US" sz="1400" dirty="0">
                  <a:solidFill>
                    <a:schemeClr val="tx2"/>
                  </a:solidFill>
                  <a:latin typeface="+mj-lt"/>
                </a:rPr>
              </a:br>
              <a:r>
                <a:rPr lang="en-US" sz="1400" dirty="0" err="1">
                  <a:solidFill>
                    <a:schemeClr val="tx2"/>
                  </a:solidFill>
                  <a:latin typeface="+mj-lt"/>
                </a:rPr>
                <a:t>AuthN</a:t>
              </a:r>
              <a:r>
                <a:rPr lang="en-US" sz="1400" dirty="0">
                  <a:solidFill>
                    <a:schemeClr val="tx2"/>
                  </a:solidFill>
                  <a:latin typeface="+mj-lt"/>
                </a:rPr>
                <a:t>/</a:t>
              </a:r>
              <a:r>
                <a:rPr lang="en-US" sz="1400" dirty="0" err="1">
                  <a:solidFill>
                    <a:schemeClr val="tx2"/>
                  </a:solidFill>
                  <a:latin typeface="+mj-lt"/>
                </a:rPr>
                <a:t>AuthZ</a:t>
              </a:r>
              <a:endParaRPr lang="en-US" sz="1400" dirty="0">
                <a:solidFill>
                  <a:schemeClr val="tx2"/>
                </a:solidFill>
                <a:latin typeface="+mj-lt"/>
              </a:endParaRPr>
            </a:p>
          </p:txBody>
        </p:sp>
        <p:sp>
          <p:nvSpPr>
            <p:cNvPr id="24" name="Freeform 110">
              <a:extLst>
                <a:ext uri="{FF2B5EF4-FFF2-40B4-BE49-F238E27FC236}">
                  <a16:creationId xmlns:a16="http://schemas.microsoft.com/office/drawing/2014/main" id="{7F38F882-901E-4B25-B601-E753C7F77AC1}"/>
                </a:ext>
              </a:extLst>
            </p:cNvPr>
            <p:cNvSpPr>
              <a:spLocks noEditPoints="1"/>
            </p:cNvSpPr>
            <p:nvPr/>
          </p:nvSpPr>
          <p:spPr bwMode="auto">
            <a:xfrm>
              <a:off x="1767153" y="4993803"/>
              <a:ext cx="709830" cy="730512"/>
            </a:xfrm>
            <a:custGeom>
              <a:avLst/>
              <a:gdLst>
                <a:gd name="T0" fmla="*/ 120 w 120"/>
                <a:gd name="T1" fmla="*/ 0 h 120"/>
                <a:gd name="T2" fmla="*/ 0 w 120"/>
                <a:gd name="T3" fmla="*/ 0 h 120"/>
                <a:gd name="T4" fmla="*/ 0 w 120"/>
                <a:gd name="T5" fmla="*/ 120 h 120"/>
                <a:gd name="T6" fmla="*/ 24 w 120"/>
                <a:gd name="T7" fmla="*/ 120 h 120"/>
                <a:gd name="T8" fmla="*/ 24 w 120"/>
                <a:gd name="T9" fmla="*/ 116 h 120"/>
                <a:gd name="T10" fmla="*/ 60 w 120"/>
                <a:gd name="T11" fmla="*/ 80 h 120"/>
                <a:gd name="T12" fmla="*/ 96 w 120"/>
                <a:gd name="T13" fmla="*/ 116 h 120"/>
                <a:gd name="T14" fmla="*/ 96 w 120"/>
                <a:gd name="T15" fmla="*/ 120 h 120"/>
                <a:gd name="T16" fmla="*/ 120 w 120"/>
                <a:gd name="T17" fmla="*/ 120 h 120"/>
                <a:gd name="T18" fmla="*/ 120 w 120"/>
                <a:gd name="T19" fmla="*/ 0 h 120"/>
                <a:gd name="T20" fmla="*/ 36 w 120"/>
                <a:gd name="T21" fmla="*/ 48 h 120"/>
                <a:gd name="T22" fmla="*/ 60 w 120"/>
                <a:gd name="T23" fmla="*/ 24 h 120"/>
                <a:gd name="T24" fmla="*/ 84 w 120"/>
                <a:gd name="T25" fmla="*/ 48 h 120"/>
                <a:gd name="T26" fmla="*/ 60 w 120"/>
                <a:gd name="T27" fmla="*/ 72 h 120"/>
                <a:gd name="T28" fmla="*/ 36 w 120"/>
                <a:gd name="T29" fmla="*/ 48 h 120"/>
                <a:gd name="T30" fmla="*/ 112 w 120"/>
                <a:gd name="T31" fmla="*/ 112 h 120"/>
                <a:gd name="T32" fmla="*/ 104 w 120"/>
                <a:gd name="T33" fmla="*/ 112 h 120"/>
                <a:gd name="T34" fmla="*/ 77 w 120"/>
                <a:gd name="T35" fmla="*/ 75 h 120"/>
                <a:gd name="T36" fmla="*/ 92 w 120"/>
                <a:gd name="T37" fmla="*/ 48 h 120"/>
                <a:gd name="T38" fmla="*/ 60 w 120"/>
                <a:gd name="T39" fmla="*/ 16 h 120"/>
                <a:gd name="T40" fmla="*/ 28 w 120"/>
                <a:gd name="T41" fmla="*/ 48 h 120"/>
                <a:gd name="T42" fmla="*/ 43 w 120"/>
                <a:gd name="T43" fmla="*/ 75 h 120"/>
                <a:gd name="T44" fmla="*/ 16 w 120"/>
                <a:gd name="T45" fmla="*/ 112 h 120"/>
                <a:gd name="T46" fmla="*/ 8 w 120"/>
                <a:gd name="T47" fmla="*/ 112 h 120"/>
                <a:gd name="T48" fmla="*/ 8 w 120"/>
                <a:gd name="T49" fmla="*/ 8 h 120"/>
                <a:gd name="T50" fmla="*/ 112 w 120"/>
                <a:gd name="T51" fmla="*/ 8 h 120"/>
                <a:gd name="T52" fmla="*/ 112 w 120"/>
                <a:gd name="T53" fmla="*/ 1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0">
                  <a:moveTo>
                    <a:pt x="120" y="0"/>
                  </a:moveTo>
                  <a:cubicBezTo>
                    <a:pt x="0" y="0"/>
                    <a:pt x="0" y="0"/>
                    <a:pt x="0" y="0"/>
                  </a:cubicBezTo>
                  <a:cubicBezTo>
                    <a:pt x="0" y="120"/>
                    <a:pt x="0" y="120"/>
                    <a:pt x="0" y="120"/>
                  </a:cubicBezTo>
                  <a:cubicBezTo>
                    <a:pt x="24" y="120"/>
                    <a:pt x="24" y="120"/>
                    <a:pt x="24" y="120"/>
                  </a:cubicBezTo>
                  <a:cubicBezTo>
                    <a:pt x="24" y="116"/>
                    <a:pt x="24" y="116"/>
                    <a:pt x="24" y="116"/>
                  </a:cubicBezTo>
                  <a:cubicBezTo>
                    <a:pt x="24" y="96"/>
                    <a:pt x="40" y="80"/>
                    <a:pt x="60" y="80"/>
                  </a:cubicBezTo>
                  <a:cubicBezTo>
                    <a:pt x="80" y="80"/>
                    <a:pt x="96" y="96"/>
                    <a:pt x="96" y="116"/>
                  </a:cubicBezTo>
                  <a:cubicBezTo>
                    <a:pt x="96" y="120"/>
                    <a:pt x="96" y="120"/>
                    <a:pt x="96" y="120"/>
                  </a:cubicBezTo>
                  <a:cubicBezTo>
                    <a:pt x="120" y="120"/>
                    <a:pt x="120" y="120"/>
                    <a:pt x="120" y="120"/>
                  </a:cubicBezTo>
                  <a:lnTo>
                    <a:pt x="120" y="0"/>
                  </a:lnTo>
                  <a:close/>
                  <a:moveTo>
                    <a:pt x="36" y="48"/>
                  </a:moveTo>
                  <a:cubicBezTo>
                    <a:pt x="36" y="35"/>
                    <a:pt x="47" y="24"/>
                    <a:pt x="60" y="24"/>
                  </a:cubicBezTo>
                  <a:cubicBezTo>
                    <a:pt x="73" y="24"/>
                    <a:pt x="84" y="35"/>
                    <a:pt x="84" y="48"/>
                  </a:cubicBezTo>
                  <a:cubicBezTo>
                    <a:pt x="84" y="61"/>
                    <a:pt x="73" y="72"/>
                    <a:pt x="60" y="72"/>
                  </a:cubicBezTo>
                  <a:cubicBezTo>
                    <a:pt x="47" y="72"/>
                    <a:pt x="36" y="61"/>
                    <a:pt x="36" y="48"/>
                  </a:cubicBezTo>
                  <a:close/>
                  <a:moveTo>
                    <a:pt x="112" y="112"/>
                  </a:moveTo>
                  <a:cubicBezTo>
                    <a:pt x="104" y="112"/>
                    <a:pt x="104" y="112"/>
                    <a:pt x="104" y="112"/>
                  </a:cubicBezTo>
                  <a:cubicBezTo>
                    <a:pt x="102" y="95"/>
                    <a:pt x="91" y="81"/>
                    <a:pt x="77" y="75"/>
                  </a:cubicBezTo>
                  <a:cubicBezTo>
                    <a:pt x="86" y="70"/>
                    <a:pt x="92" y="60"/>
                    <a:pt x="92" y="48"/>
                  </a:cubicBezTo>
                  <a:cubicBezTo>
                    <a:pt x="92" y="30"/>
                    <a:pt x="78" y="16"/>
                    <a:pt x="60" y="16"/>
                  </a:cubicBezTo>
                  <a:cubicBezTo>
                    <a:pt x="42" y="16"/>
                    <a:pt x="28" y="30"/>
                    <a:pt x="28" y="48"/>
                  </a:cubicBezTo>
                  <a:cubicBezTo>
                    <a:pt x="28" y="60"/>
                    <a:pt x="34" y="70"/>
                    <a:pt x="43" y="75"/>
                  </a:cubicBezTo>
                  <a:cubicBezTo>
                    <a:pt x="28" y="81"/>
                    <a:pt x="18" y="95"/>
                    <a:pt x="16" y="112"/>
                  </a:cubicBezTo>
                  <a:cubicBezTo>
                    <a:pt x="8" y="112"/>
                    <a:pt x="8" y="112"/>
                    <a:pt x="8" y="112"/>
                  </a:cubicBezTo>
                  <a:cubicBezTo>
                    <a:pt x="8" y="8"/>
                    <a:pt x="8" y="8"/>
                    <a:pt x="8" y="8"/>
                  </a:cubicBezTo>
                  <a:cubicBezTo>
                    <a:pt x="112" y="8"/>
                    <a:pt x="112" y="8"/>
                    <a:pt x="112" y="8"/>
                  </a:cubicBezTo>
                  <a:lnTo>
                    <a:pt x="112" y="112"/>
                  </a:lnTo>
                  <a:close/>
                </a:path>
              </a:pathLst>
            </a:custGeom>
            <a:solidFill>
              <a:schemeClr val="accent1"/>
            </a:solidFill>
            <a:ln>
              <a:noFill/>
            </a:ln>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386">
                <a:defRPr/>
              </a:pPr>
              <a:endParaRPr lang="en-US" sz="1765">
                <a:solidFill>
                  <a:srgbClr val="000000"/>
                </a:solidFill>
              </a:endParaRPr>
            </a:p>
          </p:txBody>
        </p:sp>
        <p:sp>
          <p:nvSpPr>
            <p:cNvPr id="29" name="Rectangle 28">
              <a:extLst>
                <a:ext uri="{FF2B5EF4-FFF2-40B4-BE49-F238E27FC236}">
                  <a16:creationId xmlns:a16="http://schemas.microsoft.com/office/drawing/2014/main" id="{7C3BACC4-BC2B-4E60-942D-76BE394E9122}"/>
                </a:ext>
              </a:extLst>
            </p:cNvPr>
            <p:cNvSpPr/>
            <p:nvPr/>
          </p:nvSpPr>
          <p:spPr bwMode="auto">
            <a:xfrm>
              <a:off x="8004944" y="2508956"/>
              <a:ext cx="688848" cy="23605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TextBox 39"/>
            <p:cNvSpPr txBox="1"/>
            <p:nvPr/>
          </p:nvSpPr>
          <p:spPr>
            <a:xfrm>
              <a:off x="7911813" y="2803799"/>
              <a:ext cx="875111"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rPr>
                <a:t>Bearer</a:t>
              </a:r>
              <a:br>
                <a:rPr lang="en-US" sz="1400" dirty="0">
                  <a:solidFill>
                    <a:schemeClr val="tx2"/>
                  </a:solidFill>
                </a:rPr>
              </a:br>
              <a:r>
                <a:rPr lang="en-US" sz="1400" dirty="0">
                  <a:solidFill>
                    <a:schemeClr val="tx2"/>
                  </a:solidFill>
                </a:rPr>
                <a:t>token</a:t>
              </a:r>
            </a:p>
          </p:txBody>
        </p:sp>
        <p:grpSp>
          <p:nvGrpSpPr>
            <p:cNvPr id="23" name="Group 4">
              <a:extLst>
                <a:ext uri="{FF2B5EF4-FFF2-40B4-BE49-F238E27FC236}">
                  <a16:creationId xmlns:a16="http://schemas.microsoft.com/office/drawing/2014/main" id="{B88C9AB1-E882-41B2-BC41-D8C461D41CE2}"/>
                </a:ext>
              </a:extLst>
            </p:cNvPr>
            <p:cNvGrpSpPr>
              <a:grpSpLocks noChangeAspect="1"/>
            </p:cNvGrpSpPr>
            <p:nvPr/>
          </p:nvGrpSpPr>
          <p:grpSpPr bwMode="auto">
            <a:xfrm>
              <a:off x="8115212" y="2359025"/>
              <a:ext cx="468313" cy="501650"/>
              <a:chOff x="5112" y="1486"/>
              <a:chExt cx="295" cy="316"/>
            </a:xfrm>
            <a:solidFill>
              <a:schemeClr val="accent1"/>
            </a:solidFill>
          </p:grpSpPr>
          <p:sp>
            <p:nvSpPr>
              <p:cNvPr id="26" name="Freeform 5">
                <a:extLst>
                  <a:ext uri="{FF2B5EF4-FFF2-40B4-BE49-F238E27FC236}">
                    <a16:creationId xmlns:a16="http://schemas.microsoft.com/office/drawing/2014/main" id="{2C7E9D8C-1A6D-47F2-9CEB-59508E8E1F3F}"/>
                  </a:ext>
                </a:extLst>
              </p:cNvPr>
              <p:cNvSpPr>
                <a:spLocks/>
              </p:cNvSpPr>
              <p:nvPr/>
            </p:nvSpPr>
            <p:spPr bwMode="auto">
              <a:xfrm>
                <a:off x="5112" y="1486"/>
                <a:ext cx="208" cy="296"/>
              </a:xfrm>
              <a:custGeom>
                <a:avLst/>
                <a:gdLst>
                  <a:gd name="T0" fmla="*/ 286 w 339"/>
                  <a:gd name="T1" fmla="*/ 462 h 480"/>
                  <a:gd name="T2" fmla="*/ 300 w 339"/>
                  <a:gd name="T3" fmla="*/ 448 h 480"/>
                  <a:gd name="T4" fmla="*/ 32 w 339"/>
                  <a:gd name="T5" fmla="*/ 448 h 480"/>
                  <a:gd name="T6" fmla="*/ 32 w 339"/>
                  <a:gd name="T7" fmla="*/ 32 h 480"/>
                  <a:gd name="T8" fmla="*/ 192 w 339"/>
                  <a:gd name="T9" fmla="*/ 32 h 480"/>
                  <a:gd name="T10" fmla="*/ 192 w 339"/>
                  <a:gd name="T11" fmla="*/ 192 h 480"/>
                  <a:gd name="T12" fmla="*/ 264 w 339"/>
                  <a:gd name="T13" fmla="*/ 192 h 480"/>
                  <a:gd name="T14" fmla="*/ 269 w 339"/>
                  <a:gd name="T15" fmla="*/ 183 h 480"/>
                  <a:gd name="T16" fmla="*/ 285 w 339"/>
                  <a:gd name="T17" fmla="*/ 160 h 480"/>
                  <a:gd name="T18" fmla="*/ 224 w 339"/>
                  <a:gd name="T19" fmla="*/ 160 h 480"/>
                  <a:gd name="T20" fmla="*/ 224 w 339"/>
                  <a:gd name="T21" fmla="*/ 55 h 480"/>
                  <a:gd name="T22" fmla="*/ 309 w 339"/>
                  <a:gd name="T23" fmla="*/ 140 h 480"/>
                  <a:gd name="T24" fmla="*/ 318 w 339"/>
                  <a:gd name="T25" fmla="*/ 134 h 480"/>
                  <a:gd name="T26" fmla="*/ 339 w 339"/>
                  <a:gd name="T27" fmla="*/ 124 h 480"/>
                  <a:gd name="T28" fmla="*/ 215 w 339"/>
                  <a:gd name="T29" fmla="*/ 0 h 480"/>
                  <a:gd name="T30" fmla="*/ 0 w 339"/>
                  <a:gd name="T31" fmla="*/ 0 h 480"/>
                  <a:gd name="T32" fmla="*/ 0 w 339"/>
                  <a:gd name="T33" fmla="*/ 480 h 480"/>
                  <a:gd name="T34" fmla="*/ 305 w 339"/>
                  <a:gd name="T35" fmla="*/ 480 h 480"/>
                  <a:gd name="T36" fmla="*/ 286 w 339"/>
                  <a:gd name="T37" fmla="*/ 46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9" h="480">
                    <a:moveTo>
                      <a:pt x="286" y="462"/>
                    </a:moveTo>
                    <a:lnTo>
                      <a:pt x="300" y="448"/>
                    </a:lnTo>
                    <a:lnTo>
                      <a:pt x="32" y="448"/>
                    </a:lnTo>
                    <a:lnTo>
                      <a:pt x="32" y="32"/>
                    </a:lnTo>
                    <a:lnTo>
                      <a:pt x="192" y="32"/>
                    </a:lnTo>
                    <a:lnTo>
                      <a:pt x="192" y="192"/>
                    </a:lnTo>
                    <a:lnTo>
                      <a:pt x="264" y="192"/>
                    </a:lnTo>
                    <a:cubicBezTo>
                      <a:pt x="266" y="189"/>
                      <a:pt x="267" y="186"/>
                      <a:pt x="269" y="183"/>
                    </a:cubicBezTo>
                    <a:cubicBezTo>
                      <a:pt x="273" y="175"/>
                      <a:pt x="279" y="167"/>
                      <a:pt x="285" y="160"/>
                    </a:cubicBezTo>
                    <a:lnTo>
                      <a:pt x="224" y="160"/>
                    </a:lnTo>
                    <a:lnTo>
                      <a:pt x="224" y="55"/>
                    </a:lnTo>
                    <a:lnTo>
                      <a:pt x="309" y="140"/>
                    </a:lnTo>
                    <a:cubicBezTo>
                      <a:pt x="312" y="137"/>
                      <a:pt x="315" y="135"/>
                      <a:pt x="318" y="134"/>
                    </a:cubicBezTo>
                    <a:cubicBezTo>
                      <a:pt x="325" y="130"/>
                      <a:pt x="332" y="127"/>
                      <a:pt x="339" y="124"/>
                    </a:cubicBezTo>
                    <a:lnTo>
                      <a:pt x="215" y="0"/>
                    </a:lnTo>
                    <a:lnTo>
                      <a:pt x="0" y="0"/>
                    </a:lnTo>
                    <a:lnTo>
                      <a:pt x="0" y="480"/>
                    </a:lnTo>
                    <a:lnTo>
                      <a:pt x="305" y="480"/>
                    </a:lnTo>
                    <a:lnTo>
                      <a:pt x="286" y="46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6">
                <a:extLst>
                  <a:ext uri="{FF2B5EF4-FFF2-40B4-BE49-F238E27FC236}">
                    <a16:creationId xmlns:a16="http://schemas.microsoft.com/office/drawing/2014/main" id="{22021CD2-E447-4880-A5C3-25FF7FFDA56B}"/>
                  </a:ext>
                </a:extLst>
              </p:cNvPr>
              <p:cNvSpPr>
                <a:spLocks noEditPoints="1"/>
              </p:cNvSpPr>
              <p:nvPr/>
            </p:nvSpPr>
            <p:spPr bwMode="auto">
              <a:xfrm>
                <a:off x="5287" y="1578"/>
                <a:ext cx="120" cy="224"/>
              </a:xfrm>
              <a:custGeom>
                <a:avLst/>
                <a:gdLst>
                  <a:gd name="T0" fmla="*/ 184 w 196"/>
                  <a:gd name="T1" fmla="*/ 49 h 363"/>
                  <a:gd name="T2" fmla="*/ 147 w 196"/>
                  <a:gd name="T3" fmla="*/ 12 h 363"/>
                  <a:gd name="T4" fmla="*/ 98 w 196"/>
                  <a:gd name="T5" fmla="*/ 0 h 363"/>
                  <a:gd name="T6" fmla="*/ 50 w 196"/>
                  <a:gd name="T7" fmla="*/ 12 h 363"/>
                  <a:gd name="T8" fmla="*/ 13 w 196"/>
                  <a:gd name="T9" fmla="*/ 49 h 363"/>
                  <a:gd name="T10" fmla="*/ 0 w 196"/>
                  <a:gd name="T11" fmla="*/ 98 h 363"/>
                  <a:gd name="T12" fmla="*/ 13 w 196"/>
                  <a:gd name="T13" fmla="*/ 147 h 363"/>
                  <a:gd name="T14" fmla="*/ 47 w 196"/>
                  <a:gd name="T15" fmla="*/ 182 h 363"/>
                  <a:gd name="T16" fmla="*/ 48 w 196"/>
                  <a:gd name="T17" fmla="*/ 212 h 363"/>
                  <a:gd name="T18" fmla="*/ 48 w 196"/>
                  <a:gd name="T19" fmla="*/ 262 h 363"/>
                  <a:gd name="T20" fmla="*/ 48 w 196"/>
                  <a:gd name="T21" fmla="*/ 313 h 363"/>
                  <a:gd name="T22" fmla="*/ 145 w 196"/>
                  <a:gd name="T23" fmla="*/ 317 h 363"/>
                  <a:gd name="T24" fmla="*/ 157 w 196"/>
                  <a:gd name="T25" fmla="*/ 177 h 363"/>
                  <a:gd name="T26" fmla="*/ 184 w 196"/>
                  <a:gd name="T27" fmla="*/ 147 h 363"/>
                  <a:gd name="T28" fmla="*/ 196 w 196"/>
                  <a:gd name="T29" fmla="*/ 98 h 363"/>
                  <a:gd name="T30" fmla="*/ 162 w 196"/>
                  <a:gd name="T31" fmla="*/ 115 h 363"/>
                  <a:gd name="T32" fmla="*/ 145 w 196"/>
                  <a:gd name="T33" fmla="*/ 145 h 363"/>
                  <a:gd name="T34" fmla="*/ 130 w 196"/>
                  <a:gd name="T35" fmla="*/ 156 h 363"/>
                  <a:gd name="T36" fmla="*/ 116 w 196"/>
                  <a:gd name="T37" fmla="*/ 315 h 363"/>
                  <a:gd name="T38" fmla="*/ 98 w 196"/>
                  <a:gd name="T39" fmla="*/ 318 h 363"/>
                  <a:gd name="T40" fmla="*/ 100 w 196"/>
                  <a:gd name="T41" fmla="*/ 305 h 363"/>
                  <a:gd name="T42" fmla="*/ 93 w 196"/>
                  <a:gd name="T43" fmla="*/ 262 h 363"/>
                  <a:gd name="T44" fmla="*/ 100 w 196"/>
                  <a:gd name="T45" fmla="*/ 219 h 363"/>
                  <a:gd name="T46" fmla="*/ 100 w 196"/>
                  <a:gd name="T47" fmla="*/ 204 h 363"/>
                  <a:gd name="T48" fmla="*/ 78 w 196"/>
                  <a:gd name="T49" fmla="*/ 161 h 363"/>
                  <a:gd name="T50" fmla="*/ 51 w 196"/>
                  <a:gd name="T51" fmla="*/ 145 h 363"/>
                  <a:gd name="T52" fmla="*/ 34 w 196"/>
                  <a:gd name="T53" fmla="*/ 115 h 363"/>
                  <a:gd name="T54" fmla="*/ 34 w 196"/>
                  <a:gd name="T55" fmla="*/ 81 h 363"/>
                  <a:gd name="T56" fmla="*/ 51 w 196"/>
                  <a:gd name="T57" fmla="*/ 51 h 363"/>
                  <a:gd name="T58" fmla="*/ 81 w 196"/>
                  <a:gd name="T59" fmla="*/ 34 h 363"/>
                  <a:gd name="T60" fmla="*/ 115 w 196"/>
                  <a:gd name="T61" fmla="*/ 34 h 363"/>
                  <a:gd name="T62" fmla="*/ 145 w 196"/>
                  <a:gd name="T63" fmla="*/ 51 h 363"/>
                  <a:gd name="T64" fmla="*/ 162 w 196"/>
                  <a:gd name="T65" fmla="*/ 81 h 363"/>
                  <a:gd name="T66" fmla="*/ 162 w 196"/>
                  <a:gd name="T67" fmla="*/ 115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6" h="363">
                    <a:moveTo>
                      <a:pt x="193" y="73"/>
                    </a:moveTo>
                    <a:cubicBezTo>
                      <a:pt x="191" y="65"/>
                      <a:pt x="188" y="57"/>
                      <a:pt x="184" y="49"/>
                    </a:cubicBezTo>
                    <a:cubicBezTo>
                      <a:pt x="179" y="42"/>
                      <a:pt x="174" y="35"/>
                      <a:pt x="168" y="28"/>
                    </a:cubicBezTo>
                    <a:cubicBezTo>
                      <a:pt x="161" y="22"/>
                      <a:pt x="154" y="17"/>
                      <a:pt x="147" y="12"/>
                    </a:cubicBezTo>
                    <a:cubicBezTo>
                      <a:pt x="139" y="8"/>
                      <a:pt x="131" y="5"/>
                      <a:pt x="123" y="3"/>
                    </a:cubicBezTo>
                    <a:cubicBezTo>
                      <a:pt x="115" y="1"/>
                      <a:pt x="107" y="0"/>
                      <a:pt x="98" y="0"/>
                    </a:cubicBezTo>
                    <a:cubicBezTo>
                      <a:pt x="90" y="0"/>
                      <a:pt x="81" y="1"/>
                      <a:pt x="73" y="3"/>
                    </a:cubicBezTo>
                    <a:cubicBezTo>
                      <a:pt x="65" y="5"/>
                      <a:pt x="57" y="8"/>
                      <a:pt x="50" y="12"/>
                    </a:cubicBezTo>
                    <a:cubicBezTo>
                      <a:pt x="42" y="17"/>
                      <a:pt x="35" y="22"/>
                      <a:pt x="29" y="28"/>
                    </a:cubicBezTo>
                    <a:cubicBezTo>
                      <a:pt x="22" y="35"/>
                      <a:pt x="17" y="42"/>
                      <a:pt x="13" y="49"/>
                    </a:cubicBezTo>
                    <a:cubicBezTo>
                      <a:pt x="8" y="57"/>
                      <a:pt x="5" y="65"/>
                      <a:pt x="3" y="73"/>
                    </a:cubicBezTo>
                    <a:cubicBezTo>
                      <a:pt x="1" y="81"/>
                      <a:pt x="0" y="89"/>
                      <a:pt x="0" y="98"/>
                    </a:cubicBezTo>
                    <a:cubicBezTo>
                      <a:pt x="0" y="106"/>
                      <a:pt x="1" y="115"/>
                      <a:pt x="3" y="123"/>
                    </a:cubicBezTo>
                    <a:cubicBezTo>
                      <a:pt x="5" y="131"/>
                      <a:pt x="8" y="139"/>
                      <a:pt x="13" y="147"/>
                    </a:cubicBezTo>
                    <a:cubicBezTo>
                      <a:pt x="17" y="154"/>
                      <a:pt x="22" y="161"/>
                      <a:pt x="29" y="168"/>
                    </a:cubicBezTo>
                    <a:cubicBezTo>
                      <a:pt x="34" y="173"/>
                      <a:pt x="40" y="178"/>
                      <a:pt x="47" y="182"/>
                    </a:cubicBezTo>
                    <a:cubicBezTo>
                      <a:pt x="54" y="186"/>
                      <a:pt x="61" y="189"/>
                      <a:pt x="68" y="191"/>
                    </a:cubicBezTo>
                    <a:lnTo>
                      <a:pt x="48" y="212"/>
                    </a:lnTo>
                    <a:lnTo>
                      <a:pt x="73" y="237"/>
                    </a:lnTo>
                    <a:lnTo>
                      <a:pt x="48" y="262"/>
                    </a:lnTo>
                    <a:lnTo>
                      <a:pt x="73" y="288"/>
                    </a:lnTo>
                    <a:lnTo>
                      <a:pt x="48" y="313"/>
                    </a:lnTo>
                    <a:lnTo>
                      <a:pt x="98" y="363"/>
                    </a:lnTo>
                    <a:lnTo>
                      <a:pt x="145" y="317"/>
                    </a:lnTo>
                    <a:lnTo>
                      <a:pt x="145" y="184"/>
                    </a:lnTo>
                    <a:cubicBezTo>
                      <a:pt x="149" y="182"/>
                      <a:pt x="153" y="179"/>
                      <a:pt x="157" y="177"/>
                    </a:cubicBezTo>
                    <a:cubicBezTo>
                      <a:pt x="161" y="174"/>
                      <a:pt x="164" y="171"/>
                      <a:pt x="168" y="168"/>
                    </a:cubicBezTo>
                    <a:cubicBezTo>
                      <a:pt x="174" y="161"/>
                      <a:pt x="179" y="154"/>
                      <a:pt x="184" y="147"/>
                    </a:cubicBezTo>
                    <a:cubicBezTo>
                      <a:pt x="188" y="139"/>
                      <a:pt x="191" y="131"/>
                      <a:pt x="193" y="123"/>
                    </a:cubicBezTo>
                    <a:cubicBezTo>
                      <a:pt x="195" y="115"/>
                      <a:pt x="196" y="106"/>
                      <a:pt x="196" y="98"/>
                    </a:cubicBezTo>
                    <a:cubicBezTo>
                      <a:pt x="196" y="89"/>
                      <a:pt x="195" y="81"/>
                      <a:pt x="193" y="73"/>
                    </a:cubicBezTo>
                    <a:close/>
                    <a:moveTo>
                      <a:pt x="162" y="115"/>
                    </a:moveTo>
                    <a:cubicBezTo>
                      <a:pt x="161" y="120"/>
                      <a:pt x="159" y="126"/>
                      <a:pt x="156" y="131"/>
                    </a:cubicBezTo>
                    <a:cubicBezTo>
                      <a:pt x="153" y="136"/>
                      <a:pt x="149" y="141"/>
                      <a:pt x="145" y="145"/>
                    </a:cubicBezTo>
                    <a:cubicBezTo>
                      <a:pt x="143" y="147"/>
                      <a:pt x="141" y="149"/>
                      <a:pt x="138" y="151"/>
                    </a:cubicBezTo>
                    <a:cubicBezTo>
                      <a:pt x="136" y="153"/>
                      <a:pt x="133" y="154"/>
                      <a:pt x="130" y="156"/>
                    </a:cubicBezTo>
                    <a:lnTo>
                      <a:pt x="116" y="163"/>
                    </a:lnTo>
                    <a:lnTo>
                      <a:pt x="116" y="315"/>
                    </a:lnTo>
                    <a:lnTo>
                      <a:pt x="101" y="315"/>
                    </a:lnTo>
                    <a:lnTo>
                      <a:pt x="98" y="318"/>
                    </a:lnTo>
                    <a:lnTo>
                      <a:pt x="93" y="313"/>
                    </a:lnTo>
                    <a:lnTo>
                      <a:pt x="100" y="305"/>
                    </a:lnTo>
                    <a:lnTo>
                      <a:pt x="100" y="270"/>
                    </a:lnTo>
                    <a:lnTo>
                      <a:pt x="93" y="262"/>
                    </a:lnTo>
                    <a:lnTo>
                      <a:pt x="100" y="255"/>
                    </a:lnTo>
                    <a:lnTo>
                      <a:pt x="100" y="219"/>
                    </a:lnTo>
                    <a:lnTo>
                      <a:pt x="93" y="212"/>
                    </a:lnTo>
                    <a:lnTo>
                      <a:pt x="100" y="204"/>
                    </a:lnTo>
                    <a:lnTo>
                      <a:pt x="100" y="168"/>
                    </a:lnTo>
                    <a:lnTo>
                      <a:pt x="78" y="161"/>
                    </a:lnTo>
                    <a:cubicBezTo>
                      <a:pt x="73" y="159"/>
                      <a:pt x="68" y="157"/>
                      <a:pt x="63" y="154"/>
                    </a:cubicBezTo>
                    <a:cubicBezTo>
                      <a:pt x="59" y="152"/>
                      <a:pt x="55" y="149"/>
                      <a:pt x="51" y="145"/>
                    </a:cubicBezTo>
                    <a:cubicBezTo>
                      <a:pt x="47" y="141"/>
                      <a:pt x="43" y="136"/>
                      <a:pt x="41" y="131"/>
                    </a:cubicBezTo>
                    <a:cubicBezTo>
                      <a:pt x="38" y="126"/>
                      <a:pt x="35" y="120"/>
                      <a:pt x="34" y="115"/>
                    </a:cubicBezTo>
                    <a:cubicBezTo>
                      <a:pt x="33" y="109"/>
                      <a:pt x="32" y="104"/>
                      <a:pt x="32" y="98"/>
                    </a:cubicBezTo>
                    <a:cubicBezTo>
                      <a:pt x="32" y="92"/>
                      <a:pt x="33" y="86"/>
                      <a:pt x="34" y="81"/>
                    </a:cubicBezTo>
                    <a:cubicBezTo>
                      <a:pt x="35" y="76"/>
                      <a:pt x="38" y="70"/>
                      <a:pt x="41" y="65"/>
                    </a:cubicBezTo>
                    <a:cubicBezTo>
                      <a:pt x="43" y="60"/>
                      <a:pt x="47" y="55"/>
                      <a:pt x="51" y="51"/>
                    </a:cubicBezTo>
                    <a:cubicBezTo>
                      <a:pt x="56" y="47"/>
                      <a:pt x="60" y="43"/>
                      <a:pt x="65" y="40"/>
                    </a:cubicBezTo>
                    <a:cubicBezTo>
                      <a:pt x="70" y="37"/>
                      <a:pt x="76" y="35"/>
                      <a:pt x="81" y="34"/>
                    </a:cubicBezTo>
                    <a:cubicBezTo>
                      <a:pt x="87" y="32"/>
                      <a:pt x="92" y="32"/>
                      <a:pt x="98" y="32"/>
                    </a:cubicBezTo>
                    <a:cubicBezTo>
                      <a:pt x="104" y="32"/>
                      <a:pt x="110" y="32"/>
                      <a:pt x="115" y="34"/>
                    </a:cubicBezTo>
                    <a:cubicBezTo>
                      <a:pt x="121" y="35"/>
                      <a:pt x="126" y="37"/>
                      <a:pt x="131" y="40"/>
                    </a:cubicBezTo>
                    <a:cubicBezTo>
                      <a:pt x="136" y="43"/>
                      <a:pt x="141" y="47"/>
                      <a:pt x="145" y="51"/>
                    </a:cubicBezTo>
                    <a:cubicBezTo>
                      <a:pt x="149" y="55"/>
                      <a:pt x="153" y="60"/>
                      <a:pt x="156" y="65"/>
                    </a:cubicBezTo>
                    <a:cubicBezTo>
                      <a:pt x="159" y="70"/>
                      <a:pt x="161" y="76"/>
                      <a:pt x="162" y="81"/>
                    </a:cubicBezTo>
                    <a:cubicBezTo>
                      <a:pt x="164" y="86"/>
                      <a:pt x="164" y="92"/>
                      <a:pt x="164" y="98"/>
                    </a:cubicBezTo>
                    <a:cubicBezTo>
                      <a:pt x="164" y="104"/>
                      <a:pt x="164" y="109"/>
                      <a:pt x="162" y="1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Oval 7">
                <a:extLst>
                  <a:ext uri="{FF2B5EF4-FFF2-40B4-BE49-F238E27FC236}">
                    <a16:creationId xmlns:a16="http://schemas.microsoft.com/office/drawing/2014/main" id="{30753242-A9C2-41E9-9B66-583C1E896E8C}"/>
                  </a:ext>
                </a:extLst>
              </p:cNvPr>
              <p:cNvSpPr>
                <a:spLocks noChangeArrowheads="1"/>
              </p:cNvSpPr>
              <p:nvPr/>
            </p:nvSpPr>
            <p:spPr bwMode="auto">
              <a:xfrm>
                <a:off x="5333" y="1609"/>
                <a:ext cx="30" cy="3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29165896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3311C8DE-F7D2-45DC-A3D3-4BCF1F94D872}"/>
              </a:ext>
            </a:extLst>
          </p:cNvPr>
          <p:cNvSpPr/>
          <p:nvPr/>
        </p:nvSpPr>
        <p:spPr bwMode="auto">
          <a:xfrm>
            <a:off x="7442522" y="0"/>
            <a:ext cx="4993953" cy="699452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E916480F-76A9-4A0E-8EC3-3B2FDD9D7D55}"/>
              </a:ext>
            </a:extLst>
          </p:cNvPr>
          <p:cNvSpPr/>
          <p:nvPr/>
        </p:nvSpPr>
        <p:spPr bwMode="auto">
          <a:xfrm>
            <a:off x="0" y="5625434"/>
            <a:ext cx="7442522" cy="79851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a:t>Endpoint versions</a:t>
            </a:r>
            <a:endParaRPr lang="en-US" dirty="0"/>
          </a:p>
        </p:txBody>
      </p:sp>
      <p:sp>
        <p:nvSpPr>
          <p:cNvPr id="3" name="Text Placeholder 2"/>
          <p:cNvSpPr>
            <a:spLocks noGrp="1"/>
          </p:cNvSpPr>
          <p:nvPr>
            <p:ph type="body" sz="quarter" idx="10"/>
          </p:nvPr>
        </p:nvSpPr>
        <p:spPr>
          <a:xfrm>
            <a:off x="465139" y="1919804"/>
            <a:ext cx="6294476" cy="3193182"/>
          </a:xfrm>
        </p:spPr>
        <p:txBody>
          <a:bodyPr/>
          <a:lstStyle/>
          <a:p>
            <a:r>
              <a:rPr lang="en-US" b="1" dirty="0">
                <a:solidFill>
                  <a:schemeClr val="accent1"/>
                </a:solidFill>
                <a:latin typeface="+mj-lt"/>
              </a:rPr>
              <a:t>Azure Active Directory v2.0 endpoint</a:t>
            </a:r>
          </a:p>
          <a:p>
            <a:pPr>
              <a:lnSpc>
                <a:spcPts val="1800"/>
              </a:lnSpc>
              <a:spcBef>
                <a:spcPts val="900"/>
              </a:spcBef>
            </a:pPr>
            <a:r>
              <a:rPr lang="en-US" sz="1600" dirty="0"/>
              <a:t>Converged authentication accepts sign in from both Microsoft personal accounts and Azure AD work and school accounts.</a:t>
            </a:r>
          </a:p>
          <a:p>
            <a:pPr>
              <a:lnSpc>
                <a:spcPts val="1800"/>
              </a:lnSpc>
              <a:spcBef>
                <a:spcPts val="900"/>
              </a:spcBef>
            </a:pPr>
            <a:r>
              <a:rPr lang="en-US" sz="1600" dirty="0"/>
              <a:t>Enables the same code for using Microsoft Graph for things like reading mail or retrieving contacts.</a:t>
            </a:r>
          </a:p>
          <a:p>
            <a:pPr>
              <a:lnSpc>
                <a:spcPts val="1800"/>
              </a:lnSpc>
              <a:spcBef>
                <a:spcPts val="900"/>
              </a:spcBef>
            </a:pPr>
            <a:r>
              <a:rPr lang="en-US" sz="1600" dirty="0"/>
              <a:t>Dynamic consent, requesting permissions when you need them.</a:t>
            </a:r>
          </a:p>
          <a:p>
            <a:pPr>
              <a:lnSpc>
                <a:spcPts val="1800"/>
              </a:lnSpc>
              <a:spcBef>
                <a:spcPts val="900"/>
              </a:spcBef>
            </a:pPr>
            <a:r>
              <a:rPr lang="en-US" sz="1600" dirty="0"/>
              <a:t>Additional Microsoft Graph capabilities for AAD users such as SharePoint and Microsoft Teams.</a:t>
            </a:r>
          </a:p>
          <a:p>
            <a:pPr>
              <a:spcBef>
                <a:spcPts val="1200"/>
              </a:spcBef>
            </a:pPr>
            <a:r>
              <a:rPr lang="en-US" b="1" dirty="0">
                <a:solidFill>
                  <a:schemeClr val="accent1"/>
                </a:solidFill>
                <a:latin typeface="+mj-lt"/>
              </a:rPr>
              <a:t>Azure Active Directory v1 endpoint</a:t>
            </a:r>
          </a:p>
          <a:p>
            <a:pPr>
              <a:lnSpc>
                <a:spcPts val="1800"/>
              </a:lnSpc>
              <a:spcBef>
                <a:spcPts val="900"/>
              </a:spcBef>
            </a:pPr>
            <a:r>
              <a:rPr lang="en-US" sz="1600" dirty="0"/>
              <a:t>Enables access to Azure protected resources</a:t>
            </a:r>
          </a:p>
        </p:txBody>
      </p:sp>
      <p:sp>
        <p:nvSpPr>
          <p:cNvPr id="6" name="TextBox 5"/>
          <p:cNvSpPr txBox="1"/>
          <p:nvPr/>
        </p:nvSpPr>
        <p:spPr>
          <a:xfrm>
            <a:off x="289937" y="5708822"/>
            <a:ext cx="320504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2"/>
                </a:solidFill>
                <a:latin typeface="+mj-lt"/>
              </a:rPr>
              <a:t>http://aka.ms/aadv2</a:t>
            </a:r>
          </a:p>
        </p:txBody>
      </p:sp>
      <p:grpSp>
        <p:nvGrpSpPr>
          <p:cNvPr id="24" name="Group 23">
            <a:extLst>
              <a:ext uri="{FF2B5EF4-FFF2-40B4-BE49-F238E27FC236}">
                <a16:creationId xmlns:a16="http://schemas.microsoft.com/office/drawing/2014/main" id="{ED468125-4AB2-4BA5-B855-2C8C88B5CF70}"/>
              </a:ext>
            </a:extLst>
          </p:cNvPr>
          <p:cNvGrpSpPr/>
          <p:nvPr/>
        </p:nvGrpSpPr>
        <p:grpSpPr>
          <a:xfrm>
            <a:off x="8268153" y="1146815"/>
            <a:ext cx="3342689" cy="5189871"/>
            <a:chOff x="8933612" y="1112091"/>
            <a:chExt cx="3207588" cy="4980113"/>
          </a:xfrm>
        </p:grpSpPr>
        <p:cxnSp>
          <p:nvCxnSpPr>
            <p:cNvPr id="20" name="Straight Connector 19"/>
            <p:cNvCxnSpPr>
              <a:cxnSpLocks/>
              <a:stCxn id="7" idx="4"/>
            </p:cNvCxnSpPr>
            <p:nvPr/>
          </p:nvCxnSpPr>
          <p:spPr>
            <a:xfrm>
              <a:off x="10780567" y="2431737"/>
              <a:ext cx="0" cy="123299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C7EE210-E5B5-4BD1-AD93-894087DCCB5D}"/>
                </a:ext>
              </a:extLst>
            </p:cNvPr>
            <p:cNvCxnSpPr>
              <a:cxnSpLocks/>
            </p:cNvCxnSpPr>
            <p:nvPr/>
          </p:nvCxnSpPr>
          <p:spPr>
            <a:xfrm rot="5400000">
              <a:off x="10226271" y="2373471"/>
              <a:ext cx="0" cy="11085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1595B0C-838F-41AD-9904-03821C1AB386}"/>
                </a:ext>
              </a:extLst>
            </p:cNvPr>
            <p:cNvCxnSpPr>
              <a:cxnSpLocks/>
            </p:cNvCxnSpPr>
            <p:nvPr/>
          </p:nvCxnSpPr>
          <p:spPr>
            <a:xfrm rot="5400000">
              <a:off x="10226271" y="3596864"/>
              <a:ext cx="0" cy="11085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Oval 8"/>
            <p:cNvSpPr/>
            <p:nvPr/>
          </p:nvSpPr>
          <p:spPr bwMode="auto">
            <a:xfrm>
              <a:off x="9525675" y="1615947"/>
              <a:ext cx="323865" cy="31140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Oval 11"/>
            <p:cNvSpPr/>
            <p:nvPr/>
          </p:nvSpPr>
          <p:spPr bwMode="auto">
            <a:xfrm>
              <a:off x="9525675" y="3995455"/>
              <a:ext cx="323865" cy="31140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1" name="Oval 20"/>
            <p:cNvSpPr/>
            <p:nvPr/>
          </p:nvSpPr>
          <p:spPr bwMode="auto">
            <a:xfrm>
              <a:off x="9525675" y="2761669"/>
              <a:ext cx="323865" cy="31140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8" name="TextBox 57"/>
            <p:cNvSpPr txBox="1"/>
            <p:nvPr/>
          </p:nvSpPr>
          <p:spPr>
            <a:xfrm>
              <a:off x="9422726" y="1541085"/>
              <a:ext cx="529761" cy="469586"/>
            </a:xfrm>
            <a:prstGeom prst="rect">
              <a:avLst/>
            </a:prstGeom>
            <a:noFill/>
          </p:spPr>
          <p:txBody>
            <a:bodyPr wrap="none" lIns="182880" tIns="146304" rIns="182880" bIns="146304" rtlCol="0">
              <a:spAutoFit/>
            </a:bodyPr>
            <a:lstStyle/>
            <a:p>
              <a:pPr algn="ctr">
                <a:lnSpc>
                  <a:spcPct val="90000"/>
                </a:lnSpc>
                <a:spcAft>
                  <a:spcPts val="600"/>
                </a:spcAft>
              </a:pPr>
              <a:r>
                <a:rPr lang="en-US" sz="1400" dirty="0">
                  <a:solidFill>
                    <a:schemeClr val="bg2"/>
                  </a:solidFill>
                </a:rPr>
                <a:t>v1</a:t>
              </a:r>
            </a:p>
          </p:txBody>
        </p:sp>
        <p:sp>
          <p:nvSpPr>
            <p:cNvPr id="59" name="TextBox 58"/>
            <p:cNvSpPr txBox="1"/>
            <p:nvPr/>
          </p:nvSpPr>
          <p:spPr>
            <a:xfrm>
              <a:off x="9422726" y="3906475"/>
              <a:ext cx="529761" cy="469586"/>
            </a:xfrm>
            <a:prstGeom prst="rect">
              <a:avLst/>
            </a:prstGeom>
            <a:noFill/>
          </p:spPr>
          <p:txBody>
            <a:bodyPr wrap="none" lIns="182880" tIns="146304" rIns="182880" bIns="146304" rtlCol="0">
              <a:spAutoFit/>
            </a:bodyPr>
            <a:lstStyle/>
            <a:p>
              <a:pPr algn="ctr">
                <a:lnSpc>
                  <a:spcPct val="90000"/>
                </a:lnSpc>
                <a:spcAft>
                  <a:spcPts val="600"/>
                </a:spcAft>
              </a:pPr>
              <a:r>
                <a:rPr lang="en-US" sz="1400" dirty="0">
                  <a:solidFill>
                    <a:schemeClr val="bg2"/>
                  </a:solidFill>
                </a:rPr>
                <a:t>v1</a:t>
              </a:r>
            </a:p>
          </p:txBody>
        </p:sp>
        <p:sp>
          <p:nvSpPr>
            <p:cNvPr id="60" name="TextBox 59"/>
            <p:cNvSpPr txBox="1"/>
            <p:nvPr/>
          </p:nvSpPr>
          <p:spPr>
            <a:xfrm>
              <a:off x="9422726" y="2680140"/>
              <a:ext cx="529761" cy="469586"/>
            </a:xfrm>
            <a:prstGeom prst="rect">
              <a:avLst/>
            </a:prstGeom>
            <a:noFill/>
          </p:spPr>
          <p:txBody>
            <a:bodyPr wrap="none" lIns="182880" tIns="146304" rIns="182880" bIns="146304" rtlCol="0">
              <a:spAutoFit/>
            </a:bodyPr>
            <a:lstStyle/>
            <a:p>
              <a:pPr algn="ctr">
                <a:lnSpc>
                  <a:spcPct val="90000"/>
                </a:lnSpc>
                <a:spcAft>
                  <a:spcPts val="600"/>
                </a:spcAft>
              </a:pPr>
              <a:r>
                <a:rPr lang="en-US" sz="1400" dirty="0">
                  <a:solidFill>
                    <a:schemeClr val="bg2"/>
                  </a:solidFill>
                </a:rPr>
                <a:t>v2</a:t>
              </a:r>
            </a:p>
          </p:txBody>
        </p:sp>
        <p:sp>
          <p:nvSpPr>
            <p:cNvPr id="7" name="Oval 6"/>
            <p:cNvSpPr/>
            <p:nvPr/>
          </p:nvSpPr>
          <p:spPr bwMode="auto">
            <a:xfrm>
              <a:off x="10120743" y="1112091"/>
              <a:ext cx="1319647" cy="1319646"/>
            </a:xfrm>
            <a:prstGeom prst="ellipse">
              <a:avLst/>
            </a:prstGeom>
            <a:solidFill>
              <a:schemeClr val="bg1">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dirty="0">
                <a:gradFill>
                  <a:gsLst>
                    <a:gs pos="0">
                      <a:srgbClr val="FFFFFF"/>
                    </a:gs>
                    <a:gs pos="100000">
                      <a:srgbClr val="FFFFFF"/>
                    </a:gs>
                  </a:gsLst>
                  <a:lin ang="5400000" scaled="0"/>
                </a:gradFill>
                <a:ea typeface="Segoe UI" pitchFamily="34" charset="0"/>
                <a:cs typeface="Segoe UI" pitchFamily="34" charset="0"/>
              </a:endParaRPr>
            </a:p>
          </p:txBody>
        </p:sp>
        <p:cxnSp>
          <p:nvCxnSpPr>
            <p:cNvPr id="14" name="Straight Connector 13"/>
            <p:cNvCxnSpPr>
              <a:cxnSpLocks/>
              <a:stCxn id="7" idx="2"/>
              <a:endCxn id="9" idx="6"/>
            </p:cNvCxnSpPr>
            <p:nvPr/>
          </p:nvCxnSpPr>
          <p:spPr>
            <a:xfrm flipH="1" flipV="1">
              <a:off x="9849540" y="1771651"/>
              <a:ext cx="271203" cy="26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10198675" y="1470812"/>
              <a:ext cx="1163783" cy="683264"/>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tx2"/>
                  </a:solidFill>
                  <a:latin typeface="+mj-lt"/>
                </a:rPr>
                <a:t>Microsoft account</a:t>
              </a:r>
            </a:p>
          </p:txBody>
        </p:sp>
        <p:grpSp>
          <p:nvGrpSpPr>
            <p:cNvPr id="17" name="Group 16">
              <a:extLst>
                <a:ext uri="{FF2B5EF4-FFF2-40B4-BE49-F238E27FC236}">
                  <a16:creationId xmlns:a16="http://schemas.microsoft.com/office/drawing/2014/main" id="{01AB77B1-CC30-4B9C-B3DB-6378FB963FA6}"/>
                </a:ext>
              </a:extLst>
            </p:cNvPr>
            <p:cNvGrpSpPr/>
            <p:nvPr/>
          </p:nvGrpSpPr>
          <p:grpSpPr>
            <a:xfrm>
              <a:off x="9698953" y="5204357"/>
              <a:ext cx="677327" cy="887847"/>
              <a:chOff x="9698953" y="5204357"/>
              <a:chExt cx="677327" cy="887847"/>
            </a:xfrm>
          </p:grpSpPr>
          <p:cxnSp>
            <p:nvCxnSpPr>
              <p:cNvPr id="53" name="Straight Connector 52"/>
              <p:cNvCxnSpPr>
                <a:cxnSpLocks/>
              </p:cNvCxnSpPr>
              <p:nvPr/>
            </p:nvCxnSpPr>
            <p:spPr>
              <a:xfrm>
                <a:off x="10037616" y="5204357"/>
                <a:ext cx="0" cy="42107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9" name="Isosceles Triangle 38"/>
              <p:cNvSpPr/>
              <p:nvPr/>
            </p:nvSpPr>
            <p:spPr bwMode="auto">
              <a:xfrm>
                <a:off x="9698953" y="5531928"/>
                <a:ext cx="677327" cy="490826"/>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51" name="TextBox 50"/>
              <p:cNvSpPr txBox="1"/>
              <p:nvPr/>
            </p:nvSpPr>
            <p:spPr>
              <a:xfrm>
                <a:off x="9720179" y="5602839"/>
                <a:ext cx="63487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bg2"/>
                    </a:solidFill>
                    <a:latin typeface="+mj-lt"/>
                  </a:rPr>
                  <a:t>AD</a:t>
                </a:r>
              </a:p>
            </p:txBody>
          </p:sp>
        </p:grpSp>
        <p:grpSp>
          <p:nvGrpSpPr>
            <p:cNvPr id="19" name="Group 18">
              <a:extLst>
                <a:ext uri="{FF2B5EF4-FFF2-40B4-BE49-F238E27FC236}">
                  <a16:creationId xmlns:a16="http://schemas.microsoft.com/office/drawing/2014/main" id="{FA0805E5-E432-4367-AB55-C93E11E8CE9B}"/>
                </a:ext>
              </a:extLst>
            </p:cNvPr>
            <p:cNvGrpSpPr/>
            <p:nvPr/>
          </p:nvGrpSpPr>
          <p:grpSpPr>
            <a:xfrm>
              <a:off x="11184853" y="5204357"/>
              <a:ext cx="677327" cy="887847"/>
              <a:chOff x="11184853" y="5204357"/>
              <a:chExt cx="677327" cy="887847"/>
            </a:xfrm>
          </p:grpSpPr>
          <p:cxnSp>
            <p:nvCxnSpPr>
              <p:cNvPr id="57" name="Straight Connector 56"/>
              <p:cNvCxnSpPr>
                <a:cxnSpLocks/>
              </p:cNvCxnSpPr>
              <p:nvPr/>
            </p:nvCxnSpPr>
            <p:spPr>
              <a:xfrm>
                <a:off x="11523516" y="5204357"/>
                <a:ext cx="0" cy="42107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6" name="Isosceles Triangle 65"/>
              <p:cNvSpPr/>
              <p:nvPr/>
            </p:nvSpPr>
            <p:spPr bwMode="auto">
              <a:xfrm>
                <a:off x="11184853" y="5531928"/>
                <a:ext cx="677327" cy="490826"/>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50" name="TextBox 49"/>
              <p:cNvSpPr txBox="1"/>
              <p:nvPr/>
            </p:nvSpPr>
            <p:spPr>
              <a:xfrm>
                <a:off x="11206079" y="5602839"/>
                <a:ext cx="63487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bg2"/>
                    </a:solidFill>
                    <a:latin typeface="+mj-lt"/>
                  </a:rPr>
                  <a:t>AD</a:t>
                </a:r>
              </a:p>
            </p:txBody>
          </p:sp>
        </p:grpSp>
        <p:grpSp>
          <p:nvGrpSpPr>
            <p:cNvPr id="18" name="Group 17">
              <a:extLst>
                <a:ext uri="{FF2B5EF4-FFF2-40B4-BE49-F238E27FC236}">
                  <a16:creationId xmlns:a16="http://schemas.microsoft.com/office/drawing/2014/main" id="{C05E6CEC-2D71-4640-BDFA-CC55CC68225A}"/>
                </a:ext>
              </a:extLst>
            </p:cNvPr>
            <p:cNvGrpSpPr/>
            <p:nvPr/>
          </p:nvGrpSpPr>
          <p:grpSpPr>
            <a:xfrm>
              <a:off x="10444156" y="5204357"/>
              <a:ext cx="677327" cy="887847"/>
              <a:chOff x="10444156" y="5204357"/>
              <a:chExt cx="677327" cy="887847"/>
            </a:xfrm>
          </p:grpSpPr>
          <p:cxnSp>
            <p:nvCxnSpPr>
              <p:cNvPr id="55" name="Straight Connector 54"/>
              <p:cNvCxnSpPr>
                <a:cxnSpLocks/>
              </p:cNvCxnSpPr>
              <p:nvPr/>
            </p:nvCxnSpPr>
            <p:spPr>
              <a:xfrm>
                <a:off x="10781693" y="5204357"/>
                <a:ext cx="2253" cy="42107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7" name="Isosceles Triangle 66"/>
              <p:cNvSpPr/>
              <p:nvPr/>
            </p:nvSpPr>
            <p:spPr bwMode="auto">
              <a:xfrm>
                <a:off x="10444156" y="5531928"/>
                <a:ext cx="677327" cy="490826"/>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49" name="TextBox 48"/>
              <p:cNvSpPr txBox="1"/>
              <p:nvPr/>
            </p:nvSpPr>
            <p:spPr>
              <a:xfrm>
                <a:off x="10465382" y="5602839"/>
                <a:ext cx="63487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bg2"/>
                    </a:solidFill>
                    <a:latin typeface="+mj-lt"/>
                  </a:rPr>
                  <a:t>AD</a:t>
                </a:r>
              </a:p>
            </p:txBody>
          </p:sp>
        </p:grpSp>
        <p:sp>
          <p:nvSpPr>
            <p:cNvPr id="74" name="Right Arrow 73"/>
            <p:cNvSpPr/>
            <p:nvPr/>
          </p:nvSpPr>
          <p:spPr bwMode="auto">
            <a:xfrm>
              <a:off x="8933612" y="2728610"/>
              <a:ext cx="481027" cy="398311"/>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TextBox 33">
              <a:extLst>
                <a:ext uri="{FF2B5EF4-FFF2-40B4-BE49-F238E27FC236}">
                  <a16:creationId xmlns:a16="http://schemas.microsoft.com/office/drawing/2014/main" id="{DBB79A29-53DF-450A-AB36-656640BCDD50}"/>
                </a:ext>
              </a:extLst>
            </p:cNvPr>
            <p:cNvSpPr txBox="1"/>
            <p:nvPr/>
          </p:nvSpPr>
          <p:spPr>
            <a:xfrm>
              <a:off x="9582956" y="4646388"/>
              <a:ext cx="255824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tx2"/>
                  </a:solidFill>
                  <a:latin typeface="+mj-lt"/>
                </a:rPr>
                <a:t>Azure Active Directory</a:t>
              </a:r>
            </a:p>
          </p:txBody>
        </p:sp>
        <p:sp>
          <p:nvSpPr>
            <p:cNvPr id="23" name="Rectangle 22">
              <a:extLst>
                <a:ext uri="{FF2B5EF4-FFF2-40B4-BE49-F238E27FC236}">
                  <a16:creationId xmlns:a16="http://schemas.microsoft.com/office/drawing/2014/main" id="{558BA403-1CF3-483F-9E60-EFD3D14160C3}"/>
                </a:ext>
              </a:extLst>
            </p:cNvPr>
            <p:cNvSpPr/>
            <p:nvPr/>
          </p:nvSpPr>
          <p:spPr bwMode="auto">
            <a:xfrm rot="2700000">
              <a:off x="10427545" y="3909571"/>
              <a:ext cx="742950" cy="742950"/>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3" name="Picture 32" descr="Azure Active Directory.png">
              <a:extLst>
                <a:ext uri="{FF2B5EF4-FFF2-40B4-BE49-F238E27FC236}">
                  <a16:creationId xmlns:a16="http://schemas.microsoft.com/office/drawing/2014/main" id="{88D59F73-1ED2-4B84-BD7E-8DE23FFFBC90}"/>
                </a:ext>
              </a:extLst>
            </p:cNvPr>
            <p:cNvPicPr>
              <a:picLocks noChangeAspect="1"/>
            </p:cNvPicPr>
            <p:nvPr/>
          </p:nvPicPr>
          <p:blipFill>
            <a:blip r:embed="rId3" cstate="print">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0335873" y="3757164"/>
              <a:ext cx="926294" cy="926286"/>
            </a:xfrm>
            <a:prstGeom prst="rect">
              <a:avLst/>
            </a:prstGeom>
          </p:spPr>
        </p:pic>
      </p:grpSp>
    </p:spTree>
    <p:extLst>
      <p:ext uri="{BB962C8B-B14F-4D97-AF65-F5344CB8AC3E}">
        <p14:creationId xmlns:p14="http://schemas.microsoft.com/office/powerpoint/2010/main" val="111585446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1AC01F7-DE12-43BB-BA42-E49F76FEE0EF}"/>
              </a:ext>
            </a:extLst>
          </p:cNvPr>
          <p:cNvSpPr/>
          <p:nvPr/>
        </p:nvSpPr>
        <p:spPr bwMode="auto">
          <a:xfrm>
            <a:off x="-1" y="5625434"/>
            <a:ext cx="12436475" cy="79851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a:extLst>
              <a:ext uri="{FF2B5EF4-FFF2-40B4-BE49-F238E27FC236}">
                <a16:creationId xmlns:a16="http://schemas.microsoft.com/office/drawing/2014/main" id="{8D2C33E2-CEDC-4A86-A4DF-58D51B682678}"/>
              </a:ext>
            </a:extLst>
          </p:cNvPr>
          <p:cNvSpPr txBox="1"/>
          <p:nvPr/>
        </p:nvSpPr>
        <p:spPr>
          <a:xfrm>
            <a:off x="289937" y="5740481"/>
            <a:ext cx="11410303"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tx2"/>
                </a:solidFill>
                <a:latin typeface="+mj-lt"/>
              </a:rPr>
              <a:t>https://docs.microsoft.com/en-us/azure/active-directory/develop/active-directory-v2-compare</a:t>
            </a:r>
          </a:p>
        </p:txBody>
      </p:sp>
      <p:sp>
        <p:nvSpPr>
          <p:cNvPr id="2" name="Title 1"/>
          <p:cNvSpPr>
            <a:spLocks noGrp="1"/>
          </p:cNvSpPr>
          <p:nvPr>
            <p:ph type="title"/>
          </p:nvPr>
        </p:nvSpPr>
        <p:spPr/>
        <p:txBody>
          <a:bodyPr/>
          <a:lstStyle/>
          <a:p>
            <a:r>
              <a:rPr lang="en-US"/>
              <a:t>Key improvements v2.0 versus v1</a:t>
            </a:r>
            <a:endParaRPr lang="en-US" dirty="0"/>
          </a:p>
        </p:txBody>
      </p:sp>
      <p:sp>
        <p:nvSpPr>
          <p:cNvPr id="3" name="Text Placeholder 2"/>
          <p:cNvSpPr>
            <a:spLocks noGrp="1"/>
          </p:cNvSpPr>
          <p:nvPr>
            <p:ph type="body" sz="quarter" idx="10"/>
          </p:nvPr>
        </p:nvSpPr>
        <p:spPr>
          <a:xfrm>
            <a:off x="465138" y="1537839"/>
            <a:ext cx="11533187" cy="3791807"/>
          </a:xfrm>
        </p:spPr>
        <p:txBody>
          <a:bodyPr/>
          <a:lstStyle/>
          <a:p>
            <a:pPr>
              <a:lnSpc>
                <a:spcPct val="90000"/>
              </a:lnSpc>
              <a:spcBef>
                <a:spcPts val="600"/>
              </a:spcBef>
            </a:pPr>
            <a:r>
              <a:rPr lang="en-US" dirty="0">
                <a:solidFill>
                  <a:schemeClr val="accent1"/>
                </a:solidFill>
                <a:latin typeface="+mj-lt"/>
              </a:rPr>
              <a:t>scope</a:t>
            </a:r>
            <a:r>
              <a:rPr lang="en-US" dirty="0">
                <a:solidFill>
                  <a:schemeClr val="tx2"/>
                </a:solidFill>
              </a:rPr>
              <a:t> instead of </a:t>
            </a:r>
            <a:r>
              <a:rPr lang="en-US" dirty="0">
                <a:solidFill>
                  <a:schemeClr val="accent1"/>
                </a:solidFill>
                <a:latin typeface="+mj-lt"/>
              </a:rPr>
              <a:t>resource</a:t>
            </a:r>
            <a:r>
              <a:rPr lang="en-US" dirty="0">
                <a:solidFill>
                  <a:schemeClr val="tx2"/>
                </a:solidFill>
              </a:rPr>
              <a:t> parameter for interop</a:t>
            </a:r>
          </a:p>
          <a:p>
            <a:pPr lvl="1">
              <a:spcBef>
                <a:spcPts val="600"/>
              </a:spcBef>
            </a:pPr>
            <a:r>
              <a:rPr lang="en-US" sz="1600" dirty="0">
                <a:solidFill>
                  <a:schemeClr val="tx2"/>
                </a:solidFill>
              </a:rPr>
              <a:t>v1: </a:t>
            </a:r>
            <a:r>
              <a:rPr lang="en-US" sz="1600" dirty="0">
                <a:solidFill>
                  <a:schemeClr val="tx2"/>
                </a:solidFill>
                <a:latin typeface="Consolas" panose="020B0609020204030204" pitchFamily="49" charset="0"/>
              </a:rPr>
              <a:t>resource=https://graph.microsoft.com</a:t>
            </a:r>
          </a:p>
          <a:p>
            <a:pPr lvl="1">
              <a:spcBef>
                <a:spcPts val="600"/>
              </a:spcBef>
            </a:pPr>
            <a:r>
              <a:rPr lang="en-US" sz="1600" dirty="0">
                <a:solidFill>
                  <a:schemeClr val="tx2"/>
                </a:solidFill>
              </a:rPr>
              <a:t>v2: </a:t>
            </a:r>
            <a:r>
              <a:rPr lang="en-US" sz="1600" dirty="0">
                <a:solidFill>
                  <a:schemeClr val="tx2"/>
                </a:solidFill>
                <a:latin typeface="Consolas" panose="020B0609020204030204" pitchFamily="49" charset="0"/>
              </a:rPr>
              <a:t>scope=https://graph.microsoft.com/User.Read or scope=</a:t>
            </a:r>
            <a:r>
              <a:rPr lang="en-US" sz="1600" dirty="0" err="1">
                <a:solidFill>
                  <a:schemeClr val="tx2"/>
                </a:solidFill>
                <a:latin typeface="Consolas" panose="020B0609020204030204" pitchFamily="49" charset="0"/>
              </a:rPr>
              <a:t>User.Read</a:t>
            </a:r>
            <a:r>
              <a:rPr lang="en-US" sz="1600" dirty="0">
                <a:solidFill>
                  <a:schemeClr val="tx2"/>
                </a:solidFill>
                <a:latin typeface="Consolas" panose="020B0609020204030204" pitchFamily="49" charset="0"/>
              </a:rPr>
              <a:t> </a:t>
            </a:r>
          </a:p>
          <a:p>
            <a:pPr>
              <a:lnSpc>
                <a:spcPct val="90000"/>
              </a:lnSpc>
              <a:spcBef>
                <a:spcPts val="1200"/>
              </a:spcBef>
            </a:pPr>
            <a:r>
              <a:rPr lang="en-US" dirty="0">
                <a:solidFill>
                  <a:schemeClr val="tx2"/>
                </a:solidFill>
              </a:rPr>
              <a:t>Dynamic instead of static consent for incremental consent</a:t>
            </a:r>
          </a:p>
          <a:p>
            <a:pPr>
              <a:lnSpc>
                <a:spcPct val="90000"/>
              </a:lnSpc>
              <a:spcBef>
                <a:spcPts val="1200"/>
              </a:spcBef>
            </a:pPr>
            <a:r>
              <a:rPr lang="en-US" dirty="0" err="1">
                <a:solidFill>
                  <a:schemeClr val="accent1"/>
                </a:solidFill>
                <a:latin typeface="+mj-lt"/>
              </a:rPr>
              <a:t>id_token</a:t>
            </a:r>
            <a:r>
              <a:rPr lang="en-US" dirty="0">
                <a:solidFill>
                  <a:schemeClr val="accent1"/>
                </a:solidFill>
                <a:latin typeface="+mj-lt"/>
              </a:rPr>
              <a:t> </a:t>
            </a:r>
            <a:r>
              <a:rPr lang="en-US" dirty="0">
                <a:solidFill>
                  <a:schemeClr val="tx2"/>
                </a:solidFill>
              </a:rPr>
              <a:t>claims updated to OpenID Connect standard</a:t>
            </a:r>
          </a:p>
          <a:p>
            <a:pPr>
              <a:lnSpc>
                <a:spcPct val="90000"/>
              </a:lnSpc>
              <a:spcBef>
                <a:spcPts val="1200"/>
              </a:spcBef>
            </a:pPr>
            <a:r>
              <a:rPr lang="en-US" dirty="0">
                <a:solidFill>
                  <a:schemeClr val="tx2"/>
                </a:solidFill>
              </a:rPr>
              <a:t>Single app registration to represent native and web application combination</a:t>
            </a:r>
          </a:p>
          <a:p>
            <a:pPr>
              <a:lnSpc>
                <a:spcPct val="90000"/>
              </a:lnSpc>
              <a:spcBef>
                <a:spcPts val="1200"/>
              </a:spcBef>
            </a:pPr>
            <a:r>
              <a:rPr lang="en-US" dirty="0">
                <a:solidFill>
                  <a:schemeClr val="tx2"/>
                </a:solidFill>
              </a:rPr>
              <a:t>Well-known OpenID scopes</a:t>
            </a:r>
          </a:p>
          <a:p>
            <a:pPr lvl="1">
              <a:spcBef>
                <a:spcPts val="600"/>
              </a:spcBef>
            </a:pPr>
            <a:r>
              <a:rPr lang="en-US" sz="1600" dirty="0" err="1">
                <a:solidFill>
                  <a:schemeClr val="tx2"/>
                </a:solidFill>
                <a:latin typeface="Consolas" panose="020B0609020204030204" pitchFamily="49" charset="0"/>
              </a:rPr>
              <a:t>offline_access</a:t>
            </a:r>
            <a:r>
              <a:rPr lang="en-US" sz="1600" dirty="0">
                <a:solidFill>
                  <a:schemeClr val="tx2"/>
                </a:solidFill>
                <a:latin typeface="Consolas" panose="020B0609020204030204" pitchFamily="49" charset="0"/>
              </a:rPr>
              <a:t> </a:t>
            </a:r>
            <a:r>
              <a:rPr lang="en-US" sz="1600" dirty="0">
                <a:solidFill>
                  <a:schemeClr val="tx2"/>
                </a:solidFill>
              </a:rPr>
              <a:t>– Enables retrieving refresh tokens</a:t>
            </a:r>
          </a:p>
          <a:p>
            <a:pPr lvl="1">
              <a:spcBef>
                <a:spcPts val="600"/>
              </a:spcBef>
            </a:pPr>
            <a:r>
              <a:rPr lang="en-US" sz="1600" dirty="0" err="1">
                <a:solidFill>
                  <a:schemeClr val="tx2"/>
                </a:solidFill>
                <a:latin typeface="Consolas" panose="020B0609020204030204" pitchFamily="49" charset="0"/>
              </a:rPr>
              <a:t>openid</a:t>
            </a:r>
            <a:r>
              <a:rPr lang="en-US" sz="1600" dirty="0">
                <a:solidFill>
                  <a:schemeClr val="tx2"/>
                </a:solidFill>
              </a:rPr>
              <a:t> – Allows your app to sign the user in and receive an app-specific identifier for the user</a:t>
            </a:r>
          </a:p>
          <a:p>
            <a:pPr lvl="1">
              <a:spcBef>
                <a:spcPts val="600"/>
              </a:spcBef>
            </a:pPr>
            <a:r>
              <a:rPr lang="en-US" sz="1600" dirty="0">
                <a:solidFill>
                  <a:schemeClr val="tx2"/>
                </a:solidFill>
                <a:latin typeface="Consolas" panose="020B0609020204030204" pitchFamily="49" charset="0"/>
              </a:rPr>
              <a:t>email</a:t>
            </a:r>
            <a:r>
              <a:rPr lang="en-US" sz="1600" dirty="0">
                <a:solidFill>
                  <a:schemeClr val="tx2"/>
                </a:solidFill>
              </a:rPr>
              <a:t> – Allows your app access to the user’s primary email address via the email claim in the token</a:t>
            </a:r>
          </a:p>
          <a:p>
            <a:pPr lvl="1">
              <a:spcBef>
                <a:spcPts val="600"/>
              </a:spcBef>
            </a:pPr>
            <a:r>
              <a:rPr lang="en-US" sz="1600" dirty="0">
                <a:solidFill>
                  <a:schemeClr val="tx2"/>
                </a:solidFill>
                <a:latin typeface="Consolas" panose="020B0609020204030204" pitchFamily="49" charset="0"/>
              </a:rPr>
              <a:t>profile</a:t>
            </a:r>
            <a:r>
              <a:rPr lang="en-US" sz="1600" dirty="0">
                <a:solidFill>
                  <a:schemeClr val="tx2"/>
                </a:solidFill>
              </a:rPr>
              <a:t> – Allows your app access to all other basic information such as name, preferred username, object ID, and others.</a:t>
            </a:r>
          </a:p>
        </p:txBody>
      </p:sp>
    </p:spTree>
    <p:extLst>
      <p:ext uri="{BB962C8B-B14F-4D97-AF65-F5344CB8AC3E}">
        <p14:creationId xmlns:p14="http://schemas.microsoft.com/office/powerpoint/2010/main" val="73500785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SDKs</a:t>
            </a:r>
          </a:p>
        </p:txBody>
      </p:sp>
      <p:sp>
        <p:nvSpPr>
          <p:cNvPr id="3" name="Text Placeholder 2"/>
          <p:cNvSpPr>
            <a:spLocks noGrp="1"/>
          </p:cNvSpPr>
          <p:nvPr>
            <p:ph type="body" sz="quarter" idx="10"/>
          </p:nvPr>
        </p:nvSpPr>
        <p:spPr>
          <a:xfrm>
            <a:off x="465139" y="1663536"/>
            <a:ext cx="4914582" cy="4074962"/>
          </a:xfrm>
        </p:spPr>
        <p:txBody>
          <a:bodyPr/>
          <a:lstStyle/>
          <a:p>
            <a:r>
              <a:rPr lang="en-US" b="1" dirty="0">
                <a:solidFill>
                  <a:schemeClr val="accent1"/>
                </a:solidFill>
                <a:latin typeface="+mj-lt"/>
              </a:rPr>
              <a:t>Microsoft Authentication Library (MSAL)</a:t>
            </a:r>
          </a:p>
          <a:p>
            <a:r>
              <a:rPr lang="en-US" sz="1600" dirty="0"/>
              <a:t>Targets v2.0 endpoint</a:t>
            </a:r>
          </a:p>
          <a:p>
            <a:r>
              <a:rPr lang="en-US" sz="1600" dirty="0"/>
              <a:t>New conceptual model</a:t>
            </a:r>
          </a:p>
          <a:p>
            <a:pPr marL="514350" lvl="1" indent="-285750">
              <a:buFont typeface="Arial" panose="020B0604020202020204" pitchFamily="34" charset="0"/>
              <a:buChar char="•"/>
            </a:pPr>
            <a:r>
              <a:rPr lang="en-US" sz="1600" dirty="0" err="1">
                <a:solidFill>
                  <a:schemeClr val="tx1"/>
                </a:solidFill>
              </a:rPr>
              <a:t>PublicClientApplication</a:t>
            </a:r>
            <a:endParaRPr lang="en-US" sz="1600" dirty="0">
              <a:solidFill>
                <a:schemeClr val="tx1"/>
              </a:solidFill>
            </a:endParaRPr>
          </a:p>
          <a:p>
            <a:pPr marL="514350" lvl="1" indent="-285750">
              <a:buFont typeface="Arial" panose="020B0604020202020204" pitchFamily="34" charset="0"/>
              <a:buChar char="•"/>
            </a:pPr>
            <a:r>
              <a:rPr lang="en-US" sz="1600" dirty="0" err="1">
                <a:solidFill>
                  <a:schemeClr val="tx1"/>
                </a:solidFill>
              </a:rPr>
              <a:t>ConfidentialClientApplication</a:t>
            </a:r>
            <a:endParaRPr lang="en-US" sz="1600" dirty="0">
              <a:solidFill>
                <a:schemeClr val="tx1"/>
              </a:solidFill>
            </a:endParaRPr>
          </a:p>
          <a:p>
            <a:r>
              <a:rPr lang="en-US" sz="1600" dirty="0"/>
              <a:t>Multiple platforms</a:t>
            </a:r>
          </a:p>
          <a:p>
            <a:pPr marL="514350" lvl="1" indent="-285750">
              <a:buFont typeface="Arial" panose="020B0604020202020204" pitchFamily="34" charset="0"/>
              <a:buChar char="•"/>
            </a:pPr>
            <a:r>
              <a:rPr lang="en-US" sz="1600" dirty="0">
                <a:solidFill>
                  <a:schemeClr val="tx1"/>
                </a:solidFill>
              </a:rPr>
              <a:t>MSAL.NET - .NET Client, Windows Store, UWP, </a:t>
            </a:r>
            <a:r>
              <a:rPr lang="en-US" sz="1600" dirty="0" err="1">
                <a:solidFill>
                  <a:schemeClr val="tx1"/>
                </a:solidFill>
              </a:rPr>
              <a:t>Xamarin</a:t>
            </a:r>
            <a:r>
              <a:rPr lang="en-US" sz="1600" dirty="0">
                <a:solidFill>
                  <a:schemeClr val="tx1"/>
                </a:solidFill>
              </a:rPr>
              <a:t>, iOS, and Android</a:t>
            </a:r>
          </a:p>
          <a:p>
            <a:pPr marL="514350" lvl="1" indent="-285750">
              <a:buFont typeface="Arial" panose="020B0604020202020204" pitchFamily="34" charset="0"/>
              <a:buChar char="•"/>
            </a:pPr>
            <a:r>
              <a:rPr lang="en-US" sz="1600" dirty="0">
                <a:solidFill>
                  <a:schemeClr val="tx1"/>
                </a:solidFill>
              </a:rPr>
              <a:t>MSAL.js – JavaScript</a:t>
            </a:r>
          </a:p>
          <a:p>
            <a:pPr marL="514350" lvl="1" indent="-285750">
              <a:buFont typeface="Arial" panose="020B0604020202020204" pitchFamily="34" charset="0"/>
              <a:buChar char="•"/>
            </a:pPr>
            <a:r>
              <a:rPr lang="en-US" sz="1600" dirty="0">
                <a:solidFill>
                  <a:schemeClr val="tx1"/>
                </a:solidFill>
              </a:rPr>
              <a:t>MSAL for </a:t>
            </a:r>
            <a:r>
              <a:rPr lang="en-US" sz="1600" dirty="0" err="1">
                <a:solidFill>
                  <a:schemeClr val="tx1"/>
                </a:solidFill>
              </a:rPr>
              <a:t>ObjectiveC</a:t>
            </a:r>
            <a:r>
              <a:rPr lang="en-US" sz="1600" dirty="0">
                <a:solidFill>
                  <a:schemeClr val="tx1"/>
                </a:solidFill>
              </a:rPr>
              <a:t> – iOS and </a:t>
            </a:r>
            <a:r>
              <a:rPr lang="en-US" sz="1600" dirty="0" err="1">
                <a:solidFill>
                  <a:schemeClr val="tx1"/>
                </a:solidFill>
              </a:rPr>
              <a:t>macOS</a:t>
            </a:r>
            <a:endParaRPr lang="en-US" sz="1600" dirty="0">
              <a:solidFill>
                <a:schemeClr val="tx1"/>
              </a:solidFill>
            </a:endParaRPr>
          </a:p>
          <a:p>
            <a:pPr marL="514350" lvl="1" indent="-285750">
              <a:buFont typeface="Arial" panose="020B0604020202020204" pitchFamily="34" charset="0"/>
              <a:buChar char="•"/>
            </a:pPr>
            <a:r>
              <a:rPr lang="en-US" sz="1600" dirty="0">
                <a:solidFill>
                  <a:schemeClr val="tx1"/>
                </a:solidFill>
              </a:rPr>
              <a:t>MSAL for Android – Android</a:t>
            </a:r>
          </a:p>
          <a:p>
            <a:endParaRPr lang="en-US" sz="1200" dirty="0">
              <a:latin typeface="+mj-lt"/>
            </a:endParaRPr>
          </a:p>
          <a:p>
            <a:r>
              <a:rPr lang="en-US" b="1" dirty="0">
                <a:solidFill>
                  <a:schemeClr val="accent1"/>
                </a:solidFill>
                <a:latin typeface="+mj-lt"/>
              </a:rPr>
              <a:t>Azure Active Directory Authentication Library (ADAL)</a:t>
            </a:r>
          </a:p>
          <a:p>
            <a:r>
              <a:rPr lang="en-US" sz="1600" dirty="0"/>
              <a:t>Targets v1 endpoint</a:t>
            </a:r>
          </a:p>
        </p:txBody>
      </p:sp>
      <p:pic>
        <p:nvPicPr>
          <p:cNvPr id="6" name="Picture 5" descr="A person standing in front of a computer&#10;&#10;Description generated with very high confidence">
            <a:extLst>
              <a:ext uri="{FF2B5EF4-FFF2-40B4-BE49-F238E27FC236}">
                <a16:creationId xmlns:a16="http://schemas.microsoft.com/office/drawing/2014/main" id="{FE97BE62-0439-4F1F-B978-6FF808E9BA6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9295" r="12276"/>
          <a:stretch/>
        </p:blipFill>
        <p:spPr>
          <a:xfrm flipH="1">
            <a:off x="6213986" y="0"/>
            <a:ext cx="6222487" cy="6994525"/>
          </a:xfrm>
          <a:prstGeom prst="rect">
            <a:avLst/>
          </a:prstGeom>
        </p:spPr>
      </p:pic>
    </p:spTree>
    <p:extLst>
      <p:ext uri="{BB962C8B-B14F-4D97-AF65-F5344CB8AC3E}">
        <p14:creationId xmlns:p14="http://schemas.microsoft.com/office/powerpoint/2010/main" val="159360599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6819E3F-93D9-414A-8EED-45E85A8E239E}"/>
              </a:ext>
            </a:extLst>
          </p:cNvPr>
          <p:cNvSpPr>
            <a:spLocks noGrp="1"/>
          </p:cNvSpPr>
          <p:nvPr>
            <p:ph type="body" sz="quarter" idx="10"/>
          </p:nvPr>
        </p:nvSpPr>
        <p:spPr>
          <a:xfrm>
            <a:off x="529660" y="1476621"/>
            <a:ext cx="11375536" cy="4039632"/>
          </a:xfrm>
        </p:spPr>
        <p:txBody>
          <a:bodyPr/>
          <a:lstStyle/>
          <a:p>
            <a:r>
              <a:rPr lang="en-US" dirty="0"/>
              <a:t>Azure AD Portal</a:t>
            </a:r>
          </a:p>
          <a:p>
            <a:endParaRPr lang="en-US" dirty="0">
              <a:hlinkClick r:id="rId3"/>
            </a:endParaRPr>
          </a:p>
          <a:p>
            <a:pPr lvl="1"/>
            <a:r>
              <a:rPr lang="en-US" dirty="0">
                <a:hlinkClick r:id="rId3"/>
              </a:rPr>
              <a:t>https://aad.portal.azure.com</a:t>
            </a:r>
            <a:endParaRPr lang="en-US" dirty="0">
              <a:solidFill>
                <a:schemeClr val="bg1">
                  <a:lumMod val="10000"/>
                </a:schemeClr>
              </a:solidFill>
            </a:endParaRPr>
          </a:p>
          <a:p>
            <a:pPr lvl="1"/>
            <a:endParaRPr lang="en-US" dirty="0">
              <a:solidFill>
                <a:schemeClr val="bg1">
                  <a:lumMod val="10000"/>
                </a:schemeClr>
              </a:solidFill>
            </a:endParaRPr>
          </a:p>
          <a:p>
            <a:pPr lvl="1"/>
            <a:r>
              <a:rPr lang="en-US" dirty="0">
                <a:solidFill>
                  <a:schemeClr val="bg1">
                    <a:lumMod val="10000"/>
                  </a:schemeClr>
                </a:solidFill>
              </a:rPr>
              <a:t>Login using Microsoft Account (MSA) / Azure AD account (work or school)</a:t>
            </a:r>
          </a:p>
          <a:p>
            <a:pPr lvl="1"/>
            <a:endParaRPr lang="en-US" dirty="0">
              <a:solidFill>
                <a:schemeClr val="bg1">
                  <a:lumMod val="10000"/>
                </a:schemeClr>
              </a:solidFill>
            </a:endParaRPr>
          </a:p>
          <a:p>
            <a:pPr lvl="1"/>
            <a:r>
              <a:rPr lang="en-US" dirty="0">
                <a:solidFill>
                  <a:schemeClr val="bg1">
                    <a:lumMod val="10000"/>
                  </a:schemeClr>
                </a:solidFill>
              </a:rPr>
              <a:t>Create Azure AD apps that use the v1 or v2 authorization endpoint</a:t>
            </a:r>
          </a:p>
          <a:p>
            <a:pPr lvl="1"/>
            <a:endParaRPr lang="en-US" dirty="0">
              <a:solidFill>
                <a:schemeClr val="bg1">
                  <a:lumMod val="10000"/>
                </a:schemeClr>
              </a:solidFill>
            </a:endParaRPr>
          </a:p>
          <a:p>
            <a:pPr lvl="1"/>
            <a:r>
              <a:rPr lang="en-US" dirty="0">
                <a:solidFill>
                  <a:schemeClr val="bg1">
                    <a:lumMod val="10000"/>
                  </a:schemeClr>
                </a:solidFill>
              </a:rPr>
              <a:t>Use Azure AD’s ADAL / MSAL SDK for authentication</a:t>
            </a:r>
          </a:p>
        </p:txBody>
      </p:sp>
      <p:sp>
        <p:nvSpPr>
          <p:cNvPr id="2" name="Title 1">
            <a:extLst>
              <a:ext uri="{FF2B5EF4-FFF2-40B4-BE49-F238E27FC236}">
                <a16:creationId xmlns:a16="http://schemas.microsoft.com/office/drawing/2014/main" id="{80AAF176-1129-334E-A62E-F5331AFF4005}"/>
              </a:ext>
            </a:extLst>
          </p:cNvPr>
          <p:cNvSpPr>
            <a:spLocks noGrp="1"/>
          </p:cNvSpPr>
          <p:nvPr>
            <p:ph type="title"/>
          </p:nvPr>
        </p:nvSpPr>
        <p:spPr/>
        <p:txBody>
          <a:bodyPr/>
          <a:lstStyle/>
          <a:p>
            <a:r>
              <a:rPr lang="en-US" dirty="0"/>
              <a:t>Azure Active Directory Admin Portal</a:t>
            </a:r>
          </a:p>
        </p:txBody>
      </p:sp>
    </p:spTree>
    <p:extLst>
      <p:ext uri="{BB962C8B-B14F-4D97-AF65-F5344CB8AC3E}">
        <p14:creationId xmlns:p14="http://schemas.microsoft.com/office/powerpoint/2010/main" val="27603792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479830-2580-E440-8AA2-BD45D849DC87}"/>
              </a:ext>
            </a:extLst>
          </p:cNvPr>
          <p:cNvSpPr>
            <a:spLocks noGrp="1"/>
          </p:cNvSpPr>
          <p:nvPr>
            <p:ph type="title"/>
          </p:nvPr>
        </p:nvSpPr>
        <p:spPr/>
        <p:txBody>
          <a:bodyPr/>
          <a:lstStyle/>
          <a:p>
            <a:r>
              <a:rPr lang="en-US" dirty="0"/>
              <a:t>Azure AD Admin Portal</a:t>
            </a:r>
          </a:p>
        </p:txBody>
      </p:sp>
      <p:sp>
        <p:nvSpPr>
          <p:cNvPr id="4" name="Text Placeholder 3">
            <a:extLst>
              <a:ext uri="{FF2B5EF4-FFF2-40B4-BE49-F238E27FC236}">
                <a16:creationId xmlns:a16="http://schemas.microsoft.com/office/drawing/2014/main" id="{993800CA-C5B3-EC45-822A-08CA5D3E8684}"/>
              </a:ext>
            </a:extLst>
          </p:cNvPr>
          <p:cNvSpPr>
            <a:spLocks noGrp="1"/>
          </p:cNvSpPr>
          <p:nvPr>
            <p:ph type="body" sz="quarter" idx="11"/>
          </p:nvPr>
        </p:nvSpPr>
        <p:spPr>
          <a:xfrm>
            <a:off x="465138" y="5026024"/>
            <a:ext cx="3690937" cy="444609"/>
          </a:xfrm>
        </p:spPr>
        <p:txBody>
          <a:bodyPr/>
          <a:lstStyle/>
          <a:p>
            <a:r>
              <a:rPr lang="en-US" dirty="0">
                <a:latin typeface="+mj-lt"/>
              </a:rPr>
              <a:t>Create the application using the Azure AD Admin Portal</a:t>
            </a:r>
          </a:p>
        </p:txBody>
      </p:sp>
      <p:sp>
        <p:nvSpPr>
          <p:cNvPr id="5" name="Text Placeholder 4">
            <a:extLst>
              <a:ext uri="{FF2B5EF4-FFF2-40B4-BE49-F238E27FC236}">
                <a16:creationId xmlns:a16="http://schemas.microsoft.com/office/drawing/2014/main" id="{9D57C394-9BD5-6244-B8B1-DD2B7D5A52FB}"/>
              </a:ext>
            </a:extLst>
          </p:cNvPr>
          <p:cNvSpPr>
            <a:spLocks noGrp="1"/>
          </p:cNvSpPr>
          <p:nvPr>
            <p:ph type="body" sz="quarter" idx="12"/>
          </p:nvPr>
        </p:nvSpPr>
        <p:spPr>
          <a:xfrm>
            <a:off x="4386263" y="5026024"/>
            <a:ext cx="3690937" cy="213776"/>
          </a:xfrm>
        </p:spPr>
        <p:txBody>
          <a:bodyPr/>
          <a:lstStyle/>
          <a:p>
            <a:r>
              <a:rPr lang="en-US" dirty="0"/>
              <a:t>Copy the application’s ID</a:t>
            </a:r>
          </a:p>
        </p:txBody>
      </p:sp>
      <p:sp>
        <p:nvSpPr>
          <p:cNvPr id="6" name="Text Placeholder 5">
            <a:extLst>
              <a:ext uri="{FF2B5EF4-FFF2-40B4-BE49-F238E27FC236}">
                <a16:creationId xmlns:a16="http://schemas.microsoft.com/office/drawing/2014/main" id="{3F2640DC-DF22-4B41-8293-820C7A18D4C9}"/>
              </a:ext>
            </a:extLst>
          </p:cNvPr>
          <p:cNvSpPr>
            <a:spLocks noGrp="1"/>
          </p:cNvSpPr>
          <p:nvPr>
            <p:ph type="body" sz="quarter" idx="13"/>
          </p:nvPr>
        </p:nvSpPr>
        <p:spPr>
          <a:xfrm>
            <a:off x="8307388" y="5026024"/>
            <a:ext cx="3690937" cy="213776"/>
          </a:xfrm>
        </p:spPr>
        <p:txBody>
          <a:bodyPr/>
          <a:lstStyle/>
          <a:p>
            <a:r>
              <a:rPr lang="en-US" dirty="0"/>
              <a:t>Add a native application platform to the app</a:t>
            </a:r>
            <a:endParaRPr lang="en-US" dirty="0">
              <a:solidFill>
                <a:schemeClr val="tx1"/>
              </a:solidFill>
              <a:latin typeface="+mn-lt"/>
            </a:endParaRPr>
          </a:p>
        </p:txBody>
      </p:sp>
      <p:pic>
        <p:nvPicPr>
          <p:cNvPr id="2" name="Picture 1">
            <a:extLst>
              <a:ext uri="{FF2B5EF4-FFF2-40B4-BE49-F238E27FC236}">
                <a16:creationId xmlns:a16="http://schemas.microsoft.com/office/drawing/2014/main" id="{6A564BC7-66A9-A847-9D17-EE8C40207F0C}"/>
              </a:ext>
            </a:extLst>
          </p:cNvPr>
          <p:cNvPicPr>
            <a:picLocks noChangeAspect="1"/>
          </p:cNvPicPr>
          <p:nvPr/>
        </p:nvPicPr>
        <p:blipFill>
          <a:blip r:embed="rId3"/>
          <a:stretch>
            <a:fillRect/>
          </a:stretch>
        </p:blipFill>
        <p:spPr>
          <a:xfrm>
            <a:off x="393694" y="1741394"/>
            <a:ext cx="3690937" cy="3004833"/>
          </a:xfrm>
          <a:prstGeom prst="rect">
            <a:avLst/>
          </a:prstGeom>
        </p:spPr>
      </p:pic>
      <p:pic>
        <p:nvPicPr>
          <p:cNvPr id="8" name="Picture 7">
            <a:extLst>
              <a:ext uri="{FF2B5EF4-FFF2-40B4-BE49-F238E27FC236}">
                <a16:creationId xmlns:a16="http://schemas.microsoft.com/office/drawing/2014/main" id="{9136D252-D62C-594C-92C1-7FB6741B6930}"/>
              </a:ext>
            </a:extLst>
          </p:cNvPr>
          <p:cNvPicPr>
            <a:picLocks noChangeAspect="1"/>
          </p:cNvPicPr>
          <p:nvPr/>
        </p:nvPicPr>
        <p:blipFill>
          <a:blip r:embed="rId4"/>
          <a:stretch>
            <a:fillRect/>
          </a:stretch>
        </p:blipFill>
        <p:spPr>
          <a:xfrm>
            <a:off x="4156075" y="2321977"/>
            <a:ext cx="3179074" cy="1863952"/>
          </a:xfrm>
          <a:prstGeom prst="rect">
            <a:avLst/>
          </a:prstGeom>
        </p:spPr>
      </p:pic>
      <p:pic>
        <p:nvPicPr>
          <p:cNvPr id="10" name="Picture 9">
            <a:extLst>
              <a:ext uri="{FF2B5EF4-FFF2-40B4-BE49-F238E27FC236}">
                <a16:creationId xmlns:a16="http://schemas.microsoft.com/office/drawing/2014/main" id="{2A0988C7-3CB3-B543-9D96-683136C31E55}"/>
              </a:ext>
            </a:extLst>
          </p:cNvPr>
          <p:cNvPicPr>
            <a:picLocks noChangeAspect="1"/>
          </p:cNvPicPr>
          <p:nvPr/>
        </p:nvPicPr>
        <p:blipFill>
          <a:blip r:embed="rId5"/>
          <a:stretch>
            <a:fillRect/>
          </a:stretch>
        </p:blipFill>
        <p:spPr>
          <a:xfrm>
            <a:off x="8077200" y="1968500"/>
            <a:ext cx="4032663" cy="2353355"/>
          </a:xfrm>
          <a:prstGeom prst="rect">
            <a:avLst/>
          </a:prstGeom>
        </p:spPr>
      </p:pic>
      <p:sp>
        <p:nvSpPr>
          <p:cNvPr id="7" name="TextBox 6">
            <a:extLst>
              <a:ext uri="{FF2B5EF4-FFF2-40B4-BE49-F238E27FC236}">
                <a16:creationId xmlns:a16="http://schemas.microsoft.com/office/drawing/2014/main" id="{48C5C4EC-AF85-CC4B-9E18-C63E093DBB48}"/>
              </a:ext>
            </a:extLst>
          </p:cNvPr>
          <p:cNvSpPr txBox="1"/>
          <p:nvPr/>
        </p:nvSpPr>
        <p:spPr>
          <a:xfrm>
            <a:off x="4353059" y="5731099"/>
            <a:ext cx="369397" cy="627864"/>
          </a:xfrm>
          <a:prstGeom prst="rect">
            <a:avLst/>
          </a:prstGeom>
          <a:noFill/>
        </p:spPr>
        <p:txBody>
          <a:bodyPr wrap="none" lIns="182880" tIns="146304" rIns="182880" bIns="146304" rtlCol="0">
            <a:spAutoFit/>
          </a:bodyPr>
          <a:lstStyle/>
          <a:p>
            <a:pPr>
              <a:lnSpc>
                <a:spcPct val="90000"/>
              </a:lnSpc>
              <a:spcAft>
                <a:spcPts val="600"/>
              </a:spcAft>
            </a:pPr>
            <a:endParaRPr lang="en-US" sz="24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053996355"/>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templates</Template>
  <TotalTime>0</TotalTime>
  <Words>1418</Words>
  <Application>Microsoft Macintosh PowerPoint</Application>
  <PresentationFormat>Custom</PresentationFormat>
  <Paragraphs>172</Paragraphs>
  <Slides>14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Consolas</vt:lpstr>
      <vt:lpstr>Segoe UI</vt:lpstr>
      <vt:lpstr>Segoe UI Light</vt:lpstr>
      <vt:lpstr>Segoe UI Semibold</vt:lpstr>
      <vt:lpstr>Wingdings</vt:lpstr>
      <vt:lpstr>Office 365 PPT Template - 2017</vt:lpstr>
      <vt:lpstr>Build Android native apps with the Microsoft Graph Java SDK</vt:lpstr>
      <vt:lpstr>Building Microsoft  Graph applications</vt:lpstr>
      <vt:lpstr>Azure AD OAuth in Microsoft 365</vt:lpstr>
      <vt:lpstr>OAuth basics</vt:lpstr>
      <vt:lpstr>Endpoint versions</vt:lpstr>
      <vt:lpstr>Key improvements v2.0 versus v1</vt:lpstr>
      <vt:lpstr>SDKs</vt:lpstr>
      <vt:lpstr>Azure Active Directory Admin Portal</vt:lpstr>
      <vt:lpstr>Azure AD Admin Portal</vt:lpstr>
      <vt:lpstr>Implementing Azure AD Authentication for Android apps</vt:lpstr>
      <vt:lpstr>Add Azure AD’s MSAL Android SDK to the App</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2019-06-11T19:45:24Z</dcterms:modified>
</cp:coreProperties>
</file>

<file path=docProps/thumbnail.jpeg>
</file>